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09" r:id="rId2"/>
    <p:sldId id="553" r:id="rId3"/>
    <p:sldId id="554" r:id="rId4"/>
    <p:sldId id="552" r:id="rId5"/>
    <p:sldId id="520" r:id="rId6"/>
    <p:sldId id="521" r:id="rId7"/>
    <p:sldId id="543" r:id="rId8"/>
    <p:sldId id="551" r:id="rId9"/>
    <p:sldId id="548" r:id="rId10"/>
    <p:sldId id="549" r:id="rId11"/>
    <p:sldId id="545" r:id="rId12"/>
    <p:sldId id="546" r:id="rId13"/>
    <p:sldId id="556" r:id="rId14"/>
    <p:sldId id="555" r:id="rId15"/>
    <p:sldId id="547" r:id="rId16"/>
    <p:sldId id="550" r:id="rId17"/>
    <p:sldId id="557" r:id="rId18"/>
    <p:sldId id="525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41B8D0"/>
    <a:srgbClr val="AF9881"/>
    <a:srgbClr val="00FFFF"/>
    <a:srgbClr val="66FFFF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09" autoAdjust="0"/>
  </p:normalViewPr>
  <p:slideViewPr>
    <p:cSldViewPr snapToGrid="0">
      <p:cViewPr varScale="1">
        <p:scale>
          <a:sx n="113" d="100"/>
          <a:sy n="113" d="100"/>
        </p:scale>
        <p:origin x="8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ataCube\&#26381;&#21153;&#22120;&#25968;&#25454;&#32479;&#35745;\&#20840;&#29699;&#25152;&#26377;Landsat&#25968;&#25454;&#32479;&#35745;&#32467;&#26524;-2021.3.20\&#24050;&#19979;&#36733;&#25968;&#25454;&#32479;&#35745;&#27719;&#24635;&#3492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Total Numbers</a:t>
            </a:r>
            <a:r>
              <a:rPr lang="en-US" altLang="zh-CN" baseline="0" dirty="0"/>
              <a:t> of Landsat 1-8 and Sentinel-2 Level-1 Data from 1972 to 2021</a:t>
            </a:r>
            <a:endParaRPr lang="zh-CN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LM01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Sheet1!$A$4:$A$53</c:f>
              <c:numCache>
                <c:formatCode>General</c:formatCode>
                <c:ptCount val="50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</c:numCache>
            </c:numRef>
          </c:cat>
          <c:val>
            <c:numRef>
              <c:f>Sheet1!$B$4:$B$52</c:f>
              <c:numCache>
                <c:formatCode>General</c:formatCode>
                <c:ptCount val="49"/>
                <c:pt idx="0">
                  <c:v>9458</c:v>
                </c:pt>
                <c:pt idx="1">
                  <c:v>16981</c:v>
                </c:pt>
                <c:pt idx="2">
                  <c:v>13062</c:v>
                </c:pt>
                <c:pt idx="3">
                  <c:v>11985</c:v>
                </c:pt>
                <c:pt idx="4">
                  <c:v>10112</c:v>
                </c:pt>
                <c:pt idx="5">
                  <c:v>5048</c:v>
                </c:pt>
                <c:pt idx="6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42-4144-B133-01B53CFF00E0}"/>
            </c:ext>
          </c:extLst>
        </c:ser>
        <c:ser>
          <c:idx val="1"/>
          <c:order val="1"/>
          <c:tx>
            <c:v>LM02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Sheet1!$A$4:$A$53</c:f>
              <c:numCache>
                <c:formatCode>General</c:formatCode>
                <c:ptCount val="50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</c:numCache>
            </c:numRef>
          </c:cat>
          <c:val>
            <c:numRef>
              <c:f>Sheet1!$C$4:$C$52</c:f>
              <c:numCache>
                <c:formatCode>General</c:formatCode>
                <c:ptCount val="49"/>
                <c:pt idx="3">
                  <c:v>21200</c:v>
                </c:pt>
                <c:pt idx="4">
                  <c:v>25960</c:v>
                </c:pt>
                <c:pt idx="5">
                  <c:v>24393</c:v>
                </c:pt>
                <c:pt idx="6">
                  <c:v>12912</c:v>
                </c:pt>
                <c:pt idx="7">
                  <c:v>14099</c:v>
                </c:pt>
                <c:pt idx="8">
                  <c:v>10764</c:v>
                </c:pt>
                <c:pt idx="9">
                  <c:v>23554</c:v>
                </c:pt>
                <c:pt idx="10">
                  <c:v>1371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42-4144-B133-01B53CFF00E0}"/>
            </c:ext>
          </c:extLst>
        </c:ser>
        <c:ser>
          <c:idx val="2"/>
          <c:order val="2"/>
          <c:tx>
            <c:v>LM03</c:v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Sheet1!$A$4:$A$53</c:f>
              <c:numCache>
                <c:formatCode>General</c:formatCode>
                <c:ptCount val="50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</c:numCache>
            </c:numRef>
          </c:cat>
          <c:val>
            <c:numRef>
              <c:f>Sheet1!$D$4:$D$52</c:f>
              <c:numCache>
                <c:formatCode>General</c:formatCode>
                <c:ptCount val="49"/>
                <c:pt idx="6">
                  <c:v>11608</c:v>
                </c:pt>
                <c:pt idx="7">
                  <c:v>14862</c:v>
                </c:pt>
                <c:pt idx="8">
                  <c:v>15126</c:v>
                </c:pt>
                <c:pt idx="9">
                  <c:v>4801</c:v>
                </c:pt>
                <c:pt idx="10">
                  <c:v>17056</c:v>
                </c:pt>
                <c:pt idx="11">
                  <c:v>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42-4144-B133-01B53CFF00E0}"/>
            </c:ext>
          </c:extLst>
        </c:ser>
        <c:ser>
          <c:idx val="3"/>
          <c:order val="3"/>
          <c:tx>
            <c:v>LM04</c:v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Sheet1!$A$4:$A$53</c:f>
              <c:numCache>
                <c:formatCode>General</c:formatCode>
                <c:ptCount val="50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</c:numCache>
            </c:numRef>
          </c:cat>
          <c:val>
            <c:numRef>
              <c:f>Sheet1!$E$4:$E$52</c:f>
              <c:numCache>
                <c:formatCode>General</c:formatCode>
                <c:ptCount val="49"/>
                <c:pt idx="10">
                  <c:v>5864</c:v>
                </c:pt>
                <c:pt idx="11">
                  <c:v>25974</c:v>
                </c:pt>
                <c:pt idx="12">
                  <c:v>18465</c:v>
                </c:pt>
                <c:pt idx="13">
                  <c:v>12763</c:v>
                </c:pt>
                <c:pt idx="14">
                  <c:v>5662</c:v>
                </c:pt>
                <c:pt idx="15">
                  <c:v>957</c:v>
                </c:pt>
                <c:pt idx="16">
                  <c:v>1762</c:v>
                </c:pt>
                <c:pt idx="17">
                  <c:v>2837</c:v>
                </c:pt>
                <c:pt idx="18">
                  <c:v>892</c:v>
                </c:pt>
                <c:pt idx="19">
                  <c:v>70</c:v>
                </c:pt>
                <c:pt idx="20">
                  <c:v>1800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42-4144-B133-01B53CFF00E0}"/>
            </c:ext>
          </c:extLst>
        </c:ser>
        <c:ser>
          <c:idx val="4"/>
          <c:order val="4"/>
          <c:tx>
            <c:v>LM05</c:v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numRef>
              <c:f>Sheet1!$A$4:$A$53</c:f>
              <c:numCache>
                <c:formatCode>General</c:formatCode>
                <c:ptCount val="50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</c:numCache>
            </c:numRef>
          </c:cat>
          <c:val>
            <c:numRef>
              <c:f>Sheet1!$F$4:$F$52</c:f>
              <c:numCache>
                <c:formatCode>General</c:formatCode>
                <c:ptCount val="49"/>
                <c:pt idx="12">
                  <c:v>26684</c:v>
                </c:pt>
                <c:pt idx="13">
                  <c:v>33465</c:v>
                </c:pt>
                <c:pt idx="14">
                  <c:v>40603</c:v>
                </c:pt>
                <c:pt idx="15">
                  <c:v>39928</c:v>
                </c:pt>
                <c:pt idx="16">
                  <c:v>29090</c:v>
                </c:pt>
                <c:pt idx="17">
                  <c:v>19005</c:v>
                </c:pt>
                <c:pt idx="18">
                  <c:v>18484</c:v>
                </c:pt>
                <c:pt idx="19">
                  <c:v>20458</c:v>
                </c:pt>
                <c:pt idx="20">
                  <c:v>18767</c:v>
                </c:pt>
                <c:pt idx="21">
                  <c:v>15898</c:v>
                </c:pt>
                <c:pt idx="22">
                  <c:v>15867</c:v>
                </c:pt>
                <c:pt idx="23">
                  <c:v>16018</c:v>
                </c:pt>
                <c:pt idx="24">
                  <c:v>10460</c:v>
                </c:pt>
                <c:pt idx="25">
                  <c:v>7176</c:v>
                </c:pt>
                <c:pt idx="26">
                  <c:v>2265</c:v>
                </c:pt>
                <c:pt idx="27">
                  <c:v>53</c:v>
                </c:pt>
                <c:pt idx="40">
                  <c:v>9268</c:v>
                </c:pt>
                <c:pt idx="41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42-4144-B133-01B53CFF00E0}"/>
            </c:ext>
          </c:extLst>
        </c:ser>
        <c:ser>
          <c:idx val="5"/>
          <c:order val="5"/>
          <c:tx>
            <c:v>LT04</c:v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Sheet1!$A$4:$A$53</c:f>
              <c:numCache>
                <c:formatCode>General</c:formatCode>
                <c:ptCount val="50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</c:numCache>
            </c:numRef>
          </c:cat>
          <c:val>
            <c:numRef>
              <c:f>Sheet1!$G$4:$G$52</c:f>
              <c:numCache>
                <c:formatCode>General</c:formatCode>
                <c:ptCount val="49"/>
                <c:pt idx="10">
                  <c:v>896</c:v>
                </c:pt>
                <c:pt idx="11">
                  <c:v>821</c:v>
                </c:pt>
                <c:pt idx="12">
                  <c:v>32</c:v>
                </c:pt>
                <c:pt idx="15">
                  <c:v>1426</c:v>
                </c:pt>
                <c:pt idx="16">
                  <c:v>8042</c:v>
                </c:pt>
                <c:pt idx="17">
                  <c:v>6585</c:v>
                </c:pt>
                <c:pt idx="18">
                  <c:v>2348</c:v>
                </c:pt>
                <c:pt idx="19">
                  <c:v>730</c:v>
                </c:pt>
                <c:pt idx="20">
                  <c:v>2703</c:v>
                </c:pt>
                <c:pt idx="21">
                  <c:v>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42-4144-B133-01B53CFF00E0}"/>
            </c:ext>
          </c:extLst>
        </c:ser>
        <c:ser>
          <c:idx val="6"/>
          <c:order val="6"/>
          <c:tx>
            <c:v>LT05</c:v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Sheet1!$A$4:$A$53</c:f>
              <c:numCache>
                <c:formatCode>General</c:formatCode>
                <c:ptCount val="50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</c:numCache>
            </c:numRef>
          </c:cat>
          <c:val>
            <c:numRef>
              <c:f>Sheet1!$H$4:$H$52</c:f>
              <c:numCache>
                <c:formatCode>General</c:formatCode>
                <c:ptCount val="49"/>
                <c:pt idx="12">
                  <c:v>23702</c:v>
                </c:pt>
                <c:pt idx="13">
                  <c:v>32078</c:v>
                </c:pt>
                <c:pt idx="14">
                  <c:v>51074</c:v>
                </c:pt>
                <c:pt idx="15">
                  <c:v>56685</c:v>
                </c:pt>
                <c:pt idx="16">
                  <c:v>62446</c:v>
                </c:pt>
                <c:pt idx="17">
                  <c:v>61282</c:v>
                </c:pt>
                <c:pt idx="18">
                  <c:v>65816</c:v>
                </c:pt>
                <c:pt idx="19">
                  <c:v>73668</c:v>
                </c:pt>
                <c:pt idx="20">
                  <c:v>71921</c:v>
                </c:pt>
                <c:pt idx="21">
                  <c:v>76681</c:v>
                </c:pt>
                <c:pt idx="22">
                  <c:v>82516</c:v>
                </c:pt>
                <c:pt idx="23">
                  <c:v>83281</c:v>
                </c:pt>
                <c:pt idx="24">
                  <c:v>85090</c:v>
                </c:pt>
                <c:pt idx="25">
                  <c:v>81800</c:v>
                </c:pt>
                <c:pt idx="26">
                  <c:v>86214</c:v>
                </c:pt>
                <c:pt idx="27">
                  <c:v>72675</c:v>
                </c:pt>
                <c:pt idx="28">
                  <c:v>56111</c:v>
                </c:pt>
                <c:pt idx="29">
                  <c:v>57366</c:v>
                </c:pt>
                <c:pt idx="30">
                  <c:v>35487</c:v>
                </c:pt>
                <c:pt idx="31">
                  <c:v>42605</c:v>
                </c:pt>
                <c:pt idx="32">
                  <c:v>67565</c:v>
                </c:pt>
                <c:pt idx="33">
                  <c:v>64360</c:v>
                </c:pt>
                <c:pt idx="34">
                  <c:v>71056</c:v>
                </c:pt>
                <c:pt idx="35">
                  <c:v>62058</c:v>
                </c:pt>
                <c:pt idx="36">
                  <c:v>55753</c:v>
                </c:pt>
                <c:pt idx="37">
                  <c:v>80559</c:v>
                </c:pt>
                <c:pt idx="38">
                  <c:v>59477</c:v>
                </c:pt>
                <c:pt idx="39">
                  <c:v>53001</c:v>
                </c:pt>
                <c:pt idx="4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42-4144-B133-01B53CFF00E0}"/>
            </c:ext>
          </c:extLst>
        </c:ser>
        <c:ser>
          <c:idx val="7"/>
          <c:order val="7"/>
          <c:tx>
            <c:v>LE07</c:v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Sheet1!$A$4:$A$53</c:f>
              <c:numCache>
                <c:formatCode>General</c:formatCode>
                <c:ptCount val="50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</c:numCache>
            </c:numRef>
          </c:cat>
          <c:val>
            <c:numRef>
              <c:f>Sheet1!$I$4:$I$52</c:f>
              <c:numCache>
                <c:formatCode>General</c:formatCode>
                <c:ptCount val="49"/>
                <c:pt idx="27">
                  <c:v>42563</c:v>
                </c:pt>
                <c:pt idx="28">
                  <c:v>93179</c:v>
                </c:pt>
                <c:pt idx="29">
                  <c:v>96584</c:v>
                </c:pt>
                <c:pt idx="30">
                  <c:v>100044</c:v>
                </c:pt>
                <c:pt idx="31">
                  <c:v>73305</c:v>
                </c:pt>
                <c:pt idx="32">
                  <c:v>89781</c:v>
                </c:pt>
                <c:pt idx="33">
                  <c:v>88660</c:v>
                </c:pt>
                <c:pt idx="34">
                  <c:v>83923</c:v>
                </c:pt>
                <c:pt idx="35">
                  <c:v>85411</c:v>
                </c:pt>
                <c:pt idx="36">
                  <c:v>87863</c:v>
                </c:pt>
                <c:pt idx="37">
                  <c:v>85326</c:v>
                </c:pt>
                <c:pt idx="38">
                  <c:v>81203</c:v>
                </c:pt>
                <c:pt idx="39">
                  <c:v>87649</c:v>
                </c:pt>
                <c:pt idx="40">
                  <c:v>103860</c:v>
                </c:pt>
                <c:pt idx="41">
                  <c:v>101801</c:v>
                </c:pt>
                <c:pt idx="42">
                  <c:v>117010</c:v>
                </c:pt>
                <c:pt idx="43">
                  <c:v>118200</c:v>
                </c:pt>
                <c:pt idx="44">
                  <c:v>130182</c:v>
                </c:pt>
                <c:pt idx="45">
                  <c:v>121232</c:v>
                </c:pt>
                <c:pt idx="46">
                  <c:v>124165</c:v>
                </c:pt>
                <c:pt idx="47">
                  <c:v>120957</c:v>
                </c:pt>
                <c:pt idx="48">
                  <c:v>114883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342-4144-B133-01B53CFF00E0}"/>
            </c:ext>
          </c:extLst>
        </c:ser>
        <c:ser>
          <c:idx val="8"/>
          <c:order val="8"/>
          <c:tx>
            <c:v>LC08</c:v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Sheet1!$A$4:$A$53</c:f>
              <c:numCache>
                <c:formatCode>General</c:formatCode>
                <c:ptCount val="50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</c:numCache>
            </c:numRef>
          </c:cat>
          <c:val>
            <c:numRef>
              <c:f>Sheet1!$J$4:$J$53</c:f>
              <c:numCache>
                <c:formatCode>General</c:formatCode>
                <c:ptCount val="50"/>
                <c:pt idx="41">
                  <c:v>113527</c:v>
                </c:pt>
                <c:pt idx="42">
                  <c:v>165631</c:v>
                </c:pt>
                <c:pt idx="43">
                  <c:v>173770</c:v>
                </c:pt>
                <c:pt idx="44">
                  <c:v>183377</c:v>
                </c:pt>
                <c:pt idx="45">
                  <c:v>170851</c:v>
                </c:pt>
                <c:pt idx="46">
                  <c:v>169141</c:v>
                </c:pt>
                <c:pt idx="47">
                  <c:v>169170</c:v>
                </c:pt>
                <c:pt idx="48">
                  <c:v>173407</c:v>
                </c:pt>
                <c:pt idx="49">
                  <c:v>165071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42-4144-B133-01B53CFF00E0}"/>
            </c:ext>
          </c:extLst>
        </c:ser>
        <c:ser>
          <c:idx val="9"/>
          <c:order val="9"/>
          <c:tx>
            <c:v>LC09</c:v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Sheet1!$A$4:$A$53</c:f>
              <c:numCache>
                <c:formatCode>General</c:formatCode>
                <c:ptCount val="50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  <c:pt idx="42">
                  <c:v>2014</c:v>
                </c:pt>
                <c:pt idx="43">
                  <c:v>2015</c:v>
                </c:pt>
                <c:pt idx="44">
                  <c:v>2016</c:v>
                </c:pt>
                <c:pt idx="45">
                  <c:v>2017</c:v>
                </c:pt>
                <c:pt idx="46">
                  <c:v>2018</c:v>
                </c:pt>
                <c:pt idx="47">
                  <c:v>2019</c:v>
                </c:pt>
                <c:pt idx="48">
                  <c:v>2020</c:v>
                </c:pt>
                <c:pt idx="49">
                  <c:v>2021</c:v>
                </c:pt>
              </c:numCache>
            </c:numRef>
          </c:cat>
          <c:val>
            <c:numRef>
              <c:f>Sheet1!$K$4:$K$53</c:f>
              <c:numCache>
                <c:formatCode>General</c:formatCode>
                <c:ptCount val="50"/>
                <c:pt idx="49">
                  <c:v>1415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342-4144-B133-01B53CFF00E0}"/>
            </c:ext>
          </c:extLst>
        </c:ser>
        <c:ser>
          <c:idx val="10"/>
          <c:order val="10"/>
          <c:tx>
            <c:v>Sentinel-2</c:v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val>
            <c:numRef>
              <c:f>Sheet1!$L$4:$L$53</c:f>
              <c:numCache>
                <c:formatCode>General</c:formatCode>
                <c:ptCount val="50"/>
                <c:pt idx="48">
                  <c:v>26590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42-4144-B133-01B53CFF0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734412464"/>
        <c:axId val="1734407024"/>
        <c:axId val="0"/>
      </c:bar3DChart>
      <c:catAx>
        <c:axId val="173441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34407024"/>
        <c:crosses val="autoZero"/>
        <c:auto val="1"/>
        <c:lblAlgn val="ctr"/>
        <c:lblOffset val="100"/>
        <c:noMultiLvlLbl val="0"/>
      </c:catAx>
      <c:valAx>
        <c:axId val="173440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3441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3BFE3-5A27-4800-9BCF-BF651043264A}" type="datetimeFigureOut">
              <a:rPr lang="zh-CN" altLang="en-US" smtClean="0"/>
              <a:t>2022/5/13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70AB8-B1FF-4FE5-8027-03221A8D75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99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43DD8-1609-4BAE-8CF5-C895BA26C5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27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70AB8-B1FF-4FE5-8027-03221A8D750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809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70AB8-B1FF-4FE5-8027-03221A8D750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146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70AB8-B1FF-4FE5-8027-03221A8D750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772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70AB8-B1FF-4FE5-8027-03221A8D750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880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70AB8-B1FF-4FE5-8027-03221A8D750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949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70AB8-B1FF-4FE5-8027-03221A8D750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400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70AB8-B1FF-4FE5-8027-03221A8D750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271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70AB8-B1FF-4FE5-8027-03221A8D750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555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70AB8-B1FF-4FE5-8027-03221A8D750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60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BCABC-A7C0-458B-8B18-1F59478787F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308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70AB8-B1FF-4FE5-8027-03221A8D750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119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70AB8-B1FF-4FE5-8027-03221A8D750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147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70AB8-B1FF-4FE5-8027-03221A8D750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960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70AB8-B1FF-4FE5-8027-03221A8D750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897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0D05-8A74-401D-AFFE-9AD3B4EFFF71}" type="datetimeFigureOut">
              <a:rPr lang="zh-CN" altLang="en-US" smtClean="0"/>
              <a:t>2022/5/13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614C-94C9-4A16-903A-78B520E7A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52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0D05-8A74-401D-AFFE-9AD3B4EFFF71}" type="datetimeFigureOut">
              <a:rPr lang="zh-CN" altLang="en-US" smtClean="0"/>
              <a:t>2022/5/13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614C-94C9-4A16-903A-78B520E7A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94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0D05-8A74-401D-AFFE-9AD3B4EFFF71}" type="datetimeFigureOut">
              <a:rPr lang="zh-CN" altLang="en-US" smtClean="0"/>
              <a:t>2022/5/13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614C-94C9-4A16-903A-78B520E7A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33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0D05-8A74-401D-AFFE-9AD3B4EFFF71}" type="datetimeFigureOut">
              <a:rPr lang="zh-CN" altLang="en-US" smtClean="0"/>
              <a:t>2022/5/13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614C-94C9-4A16-903A-78B520E7A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75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0D05-8A74-401D-AFFE-9AD3B4EFFF71}" type="datetimeFigureOut">
              <a:rPr lang="zh-CN" altLang="en-US" smtClean="0"/>
              <a:t>2022/5/13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614C-94C9-4A16-903A-78B520E7A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21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0D05-8A74-401D-AFFE-9AD3B4EFFF71}" type="datetimeFigureOut">
              <a:rPr lang="zh-CN" altLang="en-US" smtClean="0"/>
              <a:t>2022/5/13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614C-94C9-4A16-903A-78B520E7A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89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0D05-8A74-401D-AFFE-9AD3B4EFFF71}" type="datetimeFigureOut">
              <a:rPr lang="zh-CN" altLang="en-US" smtClean="0"/>
              <a:t>2022/5/13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614C-94C9-4A16-903A-78B520E7A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58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0D05-8A74-401D-AFFE-9AD3B4EFFF71}" type="datetimeFigureOut">
              <a:rPr lang="zh-CN" altLang="en-US" smtClean="0"/>
              <a:t>2022/5/13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614C-94C9-4A16-903A-78B520E7A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92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0D05-8A74-401D-AFFE-9AD3B4EFFF71}" type="datetimeFigureOut">
              <a:rPr lang="zh-CN" altLang="en-US" smtClean="0"/>
              <a:t>2022/5/13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614C-94C9-4A16-903A-78B520E7A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56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0D05-8A74-401D-AFFE-9AD3B4EFFF71}" type="datetimeFigureOut">
              <a:rPr lang="zh-CN" altLang="en-US" smtClean="0"/>
              <a:t>2022/5/13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614C-94C9-4A16-903A-78B520E7A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05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0D05-8A74-401D-AFFE-9AD3B4EFFF71}" type="datetimeFigureOut">
              <a:rPr lang="zh-CN" altLang="en-US" smtClean="0"/>
              <a:t>2022/5/13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614C-94C9-4A16-903A-78B520E7A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91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0D05-8A74-401D-AFFE-9AD3B4EFFF71}" type="datetimeFigureOut">
              <a:rPr lang="zh-CN" altLang="en-US" smtClean="0"/>
              <a:t>2022/5/13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5614C-94C9-4A16-903A-78B520E7A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48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4833" y="1862050"/>
            <a:ext cx="9144000" cy="684227"/>
          </a:xfrm>
        </p:spPr>
        <p:txBody>
          <a:bodyPr>
            <a:noAutofit/>
          </a:bodyPr>
          <a:lstStyle/>
          <a:p>
            <a:pPr>
              <a:lnSpc>
                <a:spcPts val="5600"/>
              </a:lnSpc>
            </a:pPr>
            <a:r>
              <a:rPr lang="en-US" altLang="zh-CN" sz="48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Hi-GLASS </a:t>
            </a:r>
            <a:r>
              <a:rPr lang="zh-CN" altLang="en-US" sz="48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系统建设及产品进度</a:t>
            </a:r>
          </a:p>
        </p:txBody>
      </p:sp>
      <p:sp>
        <p:nvSpPr>
          <p:cNvPr id="9" name="副标题 2"/>
          <p:cNvSpPr>
            <a:spLocks noGrp="1"/>
          </p:cNvSpPr>
          <p:nvPr>
            <p:ph type="subTitle" idx="1"/>
          </p:nvPr>
        </p:nvSpPr>
        <p:spPr>
          <a:xfrm>
            <a:off x="3195711" y="4311725"/>
            <a:ext cx="5189018" cy="970636"/>
          </a:xfrm>
        </p:spPr>
        <p:txBody>
          <a:bodyPr>
            <a:no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报告人：何涛、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Hi-GLASS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生产组</a:t>
            </a:r>
            <a:endParaRPr lang="en-US" altLang="zh-CN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2022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14</a:t>
            </a:r>
            <a:r>
              <a:rPr lang="zh-CN" altLang="en-US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日</a:t>
            </a:r>
            <a:endParaRPr lang="en-US" altLang="zh-CN" b="1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371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AA36404-2A82-4CA9-A35F-FB5DDF786CF4}"/>
              </a:ext>
            </a:extLst>
          </p:cNvPr>
          <p:cNvSpPr txBox="1">
            <a:spLocks/>
          </p:cNvSpPr>
          <p:nvPr/>
        </p:nvSpPr>
        <p:spPr>
          <a:xfrm>
            <a:off x="135333" y="34281"/>
            <a:ext cx="2891839" cy="4509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数据产品生产情况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B3B9102-45A7-4258-872D-C7DBF8D78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42733"/>
              </p:ext>
            </p:extLst>
          </p:nvPr>
        </p:nvGraphicFramePr>
        <p:xfrm>
          <a:off x="660595" y="1859491"/>
          <a:ext cx="10870810" cy="396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371">
                  <a:extLst>
                    <a:ext uri="{9D8B030D-6E8A-4147-A177-3AD203B41FA5}">
                      <a16:colId xmlns:a16="http://schemas.microsoft.com/office/drawing/2014/main" val="505096593"/>
                    </a:ext>
                  </a:extLst>
                </a:gridCol>
                <a:gridCol w="3773128">
                  <a:extLst>
                    <a:ext uri="{9D8B030D-6E8A-4147-A177-3AD203B41FA5}">
                      <a16:colId xmlns:a16="http://schemas.microsoft.com/office/drawing/2014/main" val="1112234242"/>
                    </a:ext>
                  </a:extLst>
                </a:gridCol>
                <a:gridCol w="2896411">
                  <a:extLst>
                    <a:ext uri="{9D8B030D-6E8A-4147-A177-3AD203B41FA5}">
                      <a16:colId xmlns:a16="http://schemas.microsoft.com/office/drawing/2014/main" val="131040190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56082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数据产品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产品命名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生产进度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生产效率（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个节点，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核）</a:t>
                      </a:r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2805489111"/>
                  </a:ext>
                </a:extLst>
              </a:tr>
              <a:tr h="6947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地表反射率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SR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altLang="zh-CN" sz="1400" dirty="0"/>
                        <a:t>LC08_L1TP_123039_20130426_</a:t>
                      </a:r>
                      <a:r>
                        <a:rPr lang="de-DE" altLang="zh-CN" sz="1400" dirty="0">
                          <a:solidFill>
                            <a:srgbClr val="FF0000"/>
                          </a:solidFill>
                        </a:rPr>
                        <a:t>20220201</a:t>
                      </a:r>
                      <a:r>
                        <a:rPr lang="de-DE" altLang="zh-CN" sz="1400" dirty="0"/>
                        <a:t>_01_T1</a:t>
                      </a:r>
                      <a:r>
                        <a:rPr lang="de-DE" altLang="zh-CN" sz="1400" dirty="0">
                          <a:solidFill>
                            <a:srgbClr val="FF0000"/>
                          </a:solidFill>
                        </a:rPr>
                        <a:t>_sr_band4_bv00.img</a:t>
                      </a:r>
                    </a:p>
                    <a:p>
                      <a:pPr algn="ctr"/>
                      <a:r>
                        <a:rPr lang="de-DE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中国</a:t>
                      </a:r>
                      <a:r>
                        <a:rPr lang="en-US" altLang="zh-CN" sz="1400" dirty="0"/>
                        <a:t>2013-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2021</a:t>
                      </a:r>
                      <a:r>
                        <a:rPr lang="zh-CN" altLang="en-US" sz="1400" dirty="0"/>
                        <a:t>年、美国、阿拉斯加</a:t>
                      </a:r>
                      <a:r>
                        <a:rPr lang="en-US" altLang="zh-CN" sz="1400" dirty="0"/>
                        <a:t> 2013-2020</a:t>
                      </a:r>
                      <a:r>
                        <a:rPr lang="zh-CN" altLang="en-US" sz="1400" dirty="0"/>
                        <a:t>年，全球</a:t>
                      </a:r>
                      <a:r>
                        <a:rPr lang="en-US" altLang="zh-CN" sz="1400" dirty="0"/>
                        <a:t>2015</a:t>
                      </a:r>
                      <a:r>
                        <a:rPr lang="zh-CN" altLang="en-US" sz="1400" dirty="0"/>
                        <a:t>年</a:t>
                      </a:r>
                    </a:p>
                  </a:txBody>
                  <a:tcPr marT="72000" marB="7200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6</a:t>
                      </a:r>
                      <a:r>
                        <a:rPr lang="zh-CN" altLang="en-US" sz="1400" dirty="0"/>
                        <a:t>天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万景</a:t>
                      </a:r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991199618"/>
                  </a:ext>
                </a:extLst>
              </a:tr>
              <a:tr h="7028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LT05_L1TP_123039_20111030_</a:t>
                      </a:r>
                      <a:r>
                        <a:rPr lang="de-DE" altLang="zh-CN" sz="1400" dirty="0">
                          <a:solidFill>
                            <a:srgbClr val="FF0000"/>
                          </a:solidFill>
                        </a:rPr>
                        <a:t>20220201</a:t>
                      </a:r>
                      <a:r>
                        <a:rPr lang="de-DE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_01_T1</a:t>
                      </a:r>
                      <a:r>
                        <a:rPr lang="de-DE" altLang="zh-CN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_sr_band4</a:t>
                      </a: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_bv00</a:t>
                      </a:r>
                      <a:r>
                        <a:rPr lang="de-DE" altLang="zh-CN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.img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中国</a:t>
                      </a:r>
                      <a:r>
                        <a:rPr lang="en-US" altLang="zh-CN" sz="1400" dirty="0"/>
                        <a:t>2000-2011</a:t>
                      </a:r>
                      <a:r>
                        <a:rPr lang="zh-CN" altLang="en-US" sz="1400" dirty="0"/>
                        <a:t>年</a:t>
                      </a:r>
                    </a:p>
                  </a:txBody>
                  <a:tcPr marT="72000" marB="7200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584028"/>
                  </a:ext>
                </a:extLst>
              </a:tr>
              <a:tr h="702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地形校正的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地表反射率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zh-CN" sz="1400" dirty="0"/>
                        <a:t>LC08_L1TP_113026_20150917_</a:t>
                      </a:r>
                      <a:r>
                        <a:rPr lang="de-DE" altLang="zh-CN" sz="1400" dirty="0">
                          <a:solidFill>
                            <a:srgbClr val="FF0000"/>
                          </a:solidFill>
                        </a:rPr>
                        <a:t>20220201</a:t>
                      </a:r>
                      <a:r>
                        <a:rPr lang="de-DE" altLang="zh-CN" sz="1400" dirty="0"/>
                        <a:t>_01_T1</a:t>
                      </a:r>
                      <a:r>
                        <a:rPr lang="de-DE" altLang="zh-CN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_band4</a:t>
                      </a: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_TC_bv00</a:t>
                      </a:r>
                      <a:r>
                        <a:rPr lang="de-DE" altLang="zh-CN" sz="1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.tif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中国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2013-2021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年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</a:t>
                      </a:r>
                      <a:r>
                        <a:rPr lang="zh-CN" altLang="en-US" sz="1400" dirty="0"/>
                        <a:t>天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万景</a:t>
                      </a:r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1816659926"/>
                  </a:ext>
                </a:extLst>
              </a:tr>
              <a:tr h="702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云掩膜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altLang="zh-CN" sz="1400" dirty="0"/>
                        <a:t>LC08_L1TP_113026_20150917_</a:t>
                      </a:r>
                      <a:r>
                        <a:rPr lang="de-DE" altLang="zh-CN" sz="1400" dirty="0">
                          <a:solidFill>
                            <a:srgbClr val="FF0000"/>
                          </a:solidFill>
                        </a:rPr>
                        <a:t>20220201</a:t>
                      </a:r>
                      <a:r>
                        <a:rPr lang="de-DE" altLang="zh-CN" sz="1400" dirty="0"/>
                        <a:t>_01_T1_Sunmask_</a:t>
                      </a:r>
                      <a:r>
                        <a:rPr lang="de-DE" altLang="zh-CN" sz="1400" dirty="0">
                          <a:solidFill>
                            <a:srgbClr val="FF0000"/>
                          </a:solidFill>
                        </a:rPr>
                        <a:t>bv00</a:t>
                      </a:r>
                      <a:r>
                        <a:rPr lang="de-DE" altLang="zh-CN" sz="1400" dirty="0"/>
                        <a:t>.tif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中国</a:t>
                      </a:r>
                      <a:r>
                        <a:rPr lang="en-US" altLang="zh-CN" sz="1400" dirty="0"/>
                        <a:t>2015</a:t>
                      </a:r>
                      <a:r>
                        <a:rPr lang="zh-CN" altLang="en-US" sz="1400" dirty="0"/>
                        <a:t>年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7</a:t>
                      </a:r>
                      <a:r>
                        <a:rPr lang="zh-CN" altLang="en-US" sz="1400" dirty="0"/>
                        <a:t>天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万景</a:t>
                      </a:r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109271867"/>
                  </a:ext>
                </a:extLst>
              </a:tr>
              <a:tr h="702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归一化植被指数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NDVI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altLang="zh-CN" sz="1400" dirty="0"/>
                        <a:t>LC08_L1TP_123039_20130426_</a:t>
                      </a:r>
                      <a:r>
                        <a:rPr lang="de-DE" altLang="zh-CN" sz="1400" dirty="0">
                          <a:solidFill>
                            <a:srgbClr val="FF0000"/>
                          </a:solidFill>
                        </a:rPr>
                        <a:t>20220201</a:t>
                      </a:r>
                      <a:r>
                        <a:rPr lang="de-DE" altLang="zh-CN" sz="1400" dirty="0"/>
                        <a:t>_01_T1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_ndvi_</a:t>
                      </a: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bv00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.tif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中国、美国、阿拉斯加</a:t>
                      </a:r>
                      <a:r>
                        <a:rPr lang="en-US" altLang="zh-CN" sz="1400" dirty="0"/>
                        <a:t> 2013-2020</a:t>
                      </a:r>
                      <a:r>
                        <a:rPr lang="zh-CN" altLang="en-US" sz="1400" dirty="0"/>
                        <a:t>年，全球</a:t>
                      </a:r>
                      <a:r>
                        <a:rPr lang="en-US" altLang="zh-CN" sz="1400" dirty="0"/>
                        <a:t>2015</a:t>
                      </a:r>
                      <a:r>
                        <a:rPr lang="zh-CN" altLang="en-US" sz="1400" dirty="0"/>
                        <a:t>年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0.5</a:t>
                      </a:r>
                      <a:r>
                        <a:rPr lang="zh-CN" altLang="en-US" sz="1400" dirty="0"/>
                        <a:t>天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万景</a:t>
                      </a:r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1326478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780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AA36404-2A82-4CA9-A35F-FB5DDF786CF4}"/>
              </a:ext>
            </a:extLst>
          </p:cNvPr>
          <p:cNvSpPr txBox="1">
            <a:spLocks/>
          </p:cNvSpPr>
          <p:nvPr/>
        </p:nvSpPr>
        <p:spPr>
          <a:xfrm>
            <a:off x="135333" y="34281"/>
            <a:ext cx="2891839" cy="4509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数据产品生产情况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BE220DDD-D215-4F38-A16C-E0BAD5271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860236"/>
              </p:ext>
            </p:extLst>
          </p:nvPr>
        </p:nvGraphicFramePr>
        <p:xfrm>
          <a:off x="660595" y="960700"/>
          <a:ext cx="10870810" cy="49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371">
                  <a:extLst>
                    <a:ext uri="{9D8B030D-6E8A-4147-A177-3AD203B41FA5}">
                      <a16:colId xmlns:a16="http://schemas.microsoft.com/office/drawing/2014/main" val="3911259808"/>
                    </a:ext>
                  </a:extLst>
                </a:gridCol>
                <a:gridCol w="3843212">
                  <a:extLst>
                    <a:ext uri="{9D8B030D-6E8A-4147-A177-3AD203B41FA5}">
                      <a16:colId xmlns:a16="http://schemas.microsoft.com/office/drawing/2014/main" val="2314708987"/>
                    </a:ext>
                  </a:extLst>
                </a:gridCol>
                <a:gridCol w="2826327">
                  <a:extLst>
                    <a:ext uri="{9D8B030D-6E8A-4147-A177-3AD203B41FA5}">
                      <a16:colId xmlns:a16="http://schemas.microsoft.com/office/drawing/2014/main" val="47503843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2923004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数据产品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产品命名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生产进度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生产效率（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个节点，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核）</a:t>
                      </a:r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2606435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地表反照率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Albedo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altLang="zh-CN" sz="1400" dirty="0"/>
                        <a:t>LC08_L1TP_123039_20130426_</a:t>
                      </a:r>
                      <a:r>
                        <a:rPr lang="de-DE" altLang="zh-CN" sz="1400" dirty="0">
                          <a:solidFill>
                            <a:srgbClr val="FF0000"/>
                          </a:solidFill>
                        </a:rPr>
                        <a:t>20220201</a:t>
                      </a:r>
                      <a:r>
                        <a:rPr lang="de-DE" altLang="zh-CN" sz="1400" dirty="0"/>
                        <a:t>_01_T1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_swalb_</a:t>
                      </a: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bv00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.tif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全球</a:t>
                      </a:r>
                      <a:r>
                        <a:rPr lang="en-US" altLang="zh-CN" sz="1400" dirty="0"/>
                        <a:t>2013-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2021</a:t>
                      </a:r>
                      <a:r>
                        <a:rPr lang="zh-CN" altLang="en-US" sz="1400" dirty="0"/>
                        <a:t>年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</a:t>
                      </a:r>
                      <a:r>
                        <a:rPr lang="zh-CN" altLang="en-US" sz="1400" dirty="0"/>
                        <a:t>天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万景</a:t>
                      </a:r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1135736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植被覆盖度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FVC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altLang="zh-CN" sz="1400" dirty="0"/>
                        <a:t>LC08_L1TP_123039_20130426_</a:t>
                      </a:r>
                      <a:r>
                        <a:rPr lang="de-DE" altLang="zh-CN" sz="1400" dirty="0">
                          <a:solidFill>
                            <a:srgbClr val="FF0000"/>
                          </a:solidFill>
                        </a:rPr>
                        <a:t>20220201</a:t>
                      </a:r>
                      <a:r>
                        <a:rPr lang="de-DE" altLang="zh-CN" sz="1400" dirty="0"/>
                        <a:t>_01_T1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_FVC_</a:t>
                      </a: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bv00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.tif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中国</a:t>
                      </a:r>
                      <a:r>
                        <a:rPr lang="en-US" altLang="zh-CN" sz="1400" dirty="0"/>
                        <a:t>2013-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2021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zh-CN" altLang="en-US" sz="1400" dirty="0"/>
                        <a:t>、美国、阿拉斯加</a:t>
                      </a:r>
                      <a:r>
                        <a:rPr lang="en-US" altLang="zh-CN" sz="1400" dirty="0"/>
                        <a:t> 2013-2020</a:t>
                      </a:r>
                      <a:r>
                        <a:rPr lang="zh-CN" altLang="en-US" sz="1400" dirty="0"/>
                        <a:t>年，全球</a:t>
                      </a:r>
                      <a:r>
                        <a:rPr lang="en-US" altLang="zh-CN" sz="1400" dirty="0"/>
                        <a:t>2015</a:t>
                      </a:r>
                      <a:r>
                        <a:rPr lang="zh-CN" altLang="en-US" sz="1400" dirty="0"/>
                        <a:t>年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6</a:t>
                      </a:r>
                      <a:r>
                        <a:rPr lang="zh-CN" altLang="en-US" sz="1400" dirty="0"/>
                        <a:t>天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万景</a:t>
                      </a:r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3020301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叶面积指数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LAI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（旧版）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altLang="zh-CN" sz="1400" dirty="0"/>
                        <a:t>LC08_L1TP_123039_20130426_</a:t>
                      </a:r>
                      <a:r>
                        <a:rPr lang="de-DE" altLang="zh-CN" sz="1400" dirty="0">
                          <a:solidFill>
                            <a:srgbClr val="FF0000"/>
                          </a:solidFill>
                        </a:rPr>
                        <a:t>20220201</a:t>
                      </a:r>
                      <a:r>
                        <a:rPr lang="de-DE" altLang="zh-CN" sz="1400" dirty="0"/>
                        <a:t>_01_T1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_lai_</a:t>
                      </a: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bv00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.tif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中国、阿拉斯加</a:t>
                      </a:r>
                      <a:r>
                        <a:rPr lang="en-US" altLang="zh-CN" sz="1400" dirty="0"/>
                        <a:t> 2013-2020</a:t>
                      </a:r>
                      <a:r>
                        <a:rPr lang="zh-CN" altLang="en-US" sz="1400" dirty="0"/>
                        <a:t>年，全球</a:t>
                      </a:r>
                      <a:r>
                        <a:rPr lang="en-US" altLang="zh-CN" sz="1400" dirty="0"/>
                        <a:t>2015</a:t>
                      </a:r>
                      <a:r>
                        <a:rPr lang="zh-CN" altLang="en-US" sz="1400" dirty="0"/>
                        <a:t>年</a:t>
                      </a:r>
                    </a:p>
                  </a:txBody>
                  <a:tcPr marT="72000" marB="7200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18</a:t>
                      </a:r>
                      <a:r>
                        <a:rPr lang="zh-CN" altLang="en-US" sz="1400" dirty="0"/>
                        <a:t>天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万景</a:t>
                      </a:r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544668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光和有效辐射比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FPAR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（旧版）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altLang="zh-CN" sz="1400" dirty="0"/>
                        <a:t>LC08_L1TP_123039_20130426_</a:t>
                      </a:r>
                      <a:r>
                        <a:rPr lang="de-DE" altLang="zh-CN" sz="1400" dirty="0">
                          <a:solidFill>
                            <a:srgbClr val="FF0000"/>
                          </a:solidFill>
                        </a:rPr>
                        <a:t>20220201</a:t>
                      </a:r>
                      <a:r>
                        <a:rPr lang="de-DE" altLang="zh-CN" sz="1400" dirty="0"/>
                        <a:t>_01_T1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_fpar_</a:t>
                      </a: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bv00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.tif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中国、阿拉斯加</a:t>
                      </a:r>
                      <a:r>
                        <a:rPr lang="en-US" altLang="zh-CN" sz="1400" dirty="0"/>
                        <a:t> 2013-2020</a:t>
                      </a:r>
                      <a:r>
                        <a:rPr lang="zh-CN" altLang="en-US" sz="1400" dirty="0"/>
                        <a:t>年，全球</a:t>
                      </a:r>
                      <a:r>
                        <a:rPr lang="en-US" altLang="zh-CN" sz="1400" dirty="0"/>
                        <a:t>2015</a:t>
                      </a:r>
                      <a:r>
                        <a:rPr lang="zh-CN" altLang="en-US" sz="1400" dirty="0"/>
                        <a:t>年</a:t>
                      </a:r>
                    </a:p>
                  </a:txBody>
                  <a:tcPr marT="72000" marB="72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1074610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总初级生产力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GPP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（旧版）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altLang="zh-CN" sz="1400" dirty="0"/>
                        <a:t>LC08_L1TP_123039_20130426_</a:t>
                      </a:r>
                      <a:r>
                        <a:rPr lang="de-DE" altLang="zh-CN" sz="1400" dirty="0">
                          <a:solidFill>
                            <a:srgbClr val="FF0000"/>
                          </a:solidFill>
                        </a:rPr>
                        <a:t>20220201</a:t>
                      </a:r>
                      <a:r>
                        <a:rPr lang="de-DE" altLang="zh-CN" sz="1400" dirty="0"/>
                        <a:t>_01_T1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en-US" altLang="zh-CN" sz="1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gpp.tif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旧版（瞬时产品） 全球</a:t>
                      </a:r>
                      <a:r>
                        <a:rPr lang="en-US" altLang="zh-CN" sz="1400" dirty="0"/>
                        <a:t>2015</a:t>
                      </a:r>
                      <a:r>
                        <a:rPr lang="zh-CN" altLang="en-US" sz="1400" dirty="0"/>
                        <a:t>年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6</a:t>
                      </a:r>
                      <a:r>
                        <a:rPr lang="zh-CN" altLang="en-US" sz="1400" dirty="0"/>
                        <a:t>天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万景</a:t>
                      </a:r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2252714687"/>
                  </a:ext>
                </a:extLst>
              </a:tr>
              <a:tr h="503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总初级生产力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GPP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（新版）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LC08_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hh24vv05h00v00_GPP_2016_2020_month.tif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新版（月度合成产品）</a:t>
                      </a:r>
                      <a:r>
                        <a:rPr lang="en-US" altLang="zh-CN" sz="1400" dirty="0"/>
                        <a:t>2016-2020</a:t>
                      </a:r>
                      <a:r>
                        <a:rPr lang="zh-CN" altLang="en-US" sz="1400" dirty="0"/>
                        <a:t>年中国地区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16</a:t>
                      </a:r>
                      <a:r>
                        <a:rPr lang="zh-CN" altLang="en-US" sz="1400" dirty="0"/>
                        <a:t>天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万景</a:t>
                      </a:r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净辐射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NR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altLang="zh-CN" sz="1400" dirty="0"/>
                        <a:t>LC08_L1TP_123039_20130426_</a:t>
                      </a:r>
                      <a:r>
                        <a:rPr lang="de-DE" altLang="zh-CN" sz="1400" dirty="0">
                          <a:solidFill>
                            <a:srgbClr val="FF0000"/>
                          </a:solidFill>
                        </a:rPr>
                        <a:t>20220201</a:t>
                      </a:r>
                      <a:r>
                        <a:rPr lang="de-DE" altLang="zh-CN" sz="1400" dirty="0"/>
                        <a:t>_01_T1</a:t>
                      </a: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_nr_bv00.tif</a:t>
                      </a:r>
                      <a:endParaRPr lang="zh-CN" altLang="en-US" sz="14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中国，阿拉斯加</a:t>
                      </a:r>
                      <a:r>
                        <a:rPr lang="en-US" altLang="zh-CN" sz="1400" dirty="0"/>
                        <a:t>2013-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2020</a:t>
                      </a:r>
                      <a:r>
                        <a:rPr lang="zh-CN" altLang="en-US" sz="1400" dirty="0"/>
                        <a:t>年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20</a:t>
                      </a:r>
                      <a:r>
                        <a:rPr lang="zh-CN" altLang="en-US" sz="1400" dirty="0"/>
                        <a:t>天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万景</a:t>
                      </a:r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2269043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蒸散发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altLang="zh-CN" sz="1400" dirty="0"/>
                        <a:t>LC08_L1TP_123039_20130426_</a:t>
                      </a:r>
                      <a:r>
                        <a:rPr lang="de-DE" altLang="zh-CN" sz="1400" dirty="0">
                          <a:solidFill>
                            <a:srgbClr val="FF0000"/>
                          </a:solidFill>
                        </a:rPr>
                        <a:t>20220201</a:t>
                      </a:r>
                      <a:r>
                        <a:rPr lang="de-DE" altLang="zh-CN" sz="1400" dirty="0"/>
                        <a:t>_01_T1</a:t>
                      </a:r>
                      <a:r>
                        <a:rPr lang="en-US" altLang="zh-CN" sz="140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_et_bv00.tif</a:t>
                      </a:r>
                      <a:endParaRPr lang="zh-CN" altLang="en-US" sz="14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中国，阿拉斯加</a:t>
                      </a:r>
                      <a:r>
                        <a:rPr lang="en-US" altLang="zh-CN" sz="1400" dirty="0"/>
                        <a:t>2013-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2020</a:t>
                      </a:r>
                      <a:r>
                        <a:rPr lang="zh-CN" altLang="en-US" sz="1400" dirty="0"/>
                        <a:t>年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2.5</a:t>
                      </a:r>
                      <a:r>
                        <a:rPr lang="zh-CN" altLang="en-US" sz="1400" dirty="0"/>
                        <a:t>天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万景</a:t>
                      </a:r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2559326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585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AA36404-2A82-4CA9-A35F-FB5DDF786CF4}"/>
              </a:ext>
            </a:extLst>
          </p:cNvPr>
          <p:cNvSpPr txBox="1">
            <a:spLocks/>
          </p:cNvSpPr>
          <p:nvPr/>
        </p:nvSpPr>
        <p:spPr>
          <a:xfrm>
            <a:off x="135333" y="34281"/>
            <a:ext cx="4405494" cy="450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产品生产存在的问题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85EAFB0-3291-4A18-8ECE-4A9C1F138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457222"/>
              </p:ext>
            </p:extLst>
          </p:nvPr>
        </p:nvGraphicFramePr>
        <p:xfrm>
          <a:off x="559190" y="698500"/>
          <a:ext cx="10870810" cy="373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371">
                  <a:extLst>
                    <a:ext uri="{9D8B030D-6E8A-4147-A177-3AD203B41FA5}">
                      <a16:colId xmlns:a16="http://schemas.microsoft.com/office/drawing/2014/main" val="3911259808"/>
                    </a:ext>
                  </a:extLst>
                </a:gridCol>
                <a:gridCol w="9298439">
                  <a:extLst>
                    <a:ext uri="{9D8B030D-6E8A-4147-A177-3AD203B41FA5}">
                      <a16:colId xmlns:a16="http://schemas.microsoft.com/office/drawing/2014/main" val="2314708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数据产品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存在的问题</a:t>
                      </a:r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2606435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地表反射率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SR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Landsat9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暂时无法生产地表反射率，目前所需辅助数据已经准备好，还需几周时间修改代码</a:t>
                      </a:r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4245289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云掩膜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目前服务器上的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GPU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环境配置存在问题，暂时只能用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CPU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运行计算，运行效率因此受到限制。</a:t>
                      </a:r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3008239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LAI/FPAR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新版本调整了随机误差，需要检查生产结果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581332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总初级生产力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GPP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（新版）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将时间范围从</a:t>
                      </a:r>
                      <a:r>
                        <a:rPr lang="en-US" altLang="zh-CN" sz="1400" dirty="0"/>
                        <a:t>2016-2020</a:t>
                      </a:r>
                      <a:r>
                        <a:rPr lang="zh-CN" altLang="en-US" sz="1400" dirty="0"/>
                        <a:t>年扩展到</a:t>
                      </a:r>
                      <a:r>
                        <a:rPr lang="en-US" altLang="zh-CN" sz="1400" dirty="0"/>
                        <a:t>2013-2021</a:t>
                      </a:r>
                      <a:r>
                        <a:rPr lang="zh-CN" altLang="en-US" sz="1400" dirty="0"/>
                        <a:t>年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464158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净辐射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NR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缺少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DSR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输入数据</a:t>
                      </a:r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2250927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蒸散发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缺少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DSR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输入数据</a:t>
                      </a:r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3850349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土壤水分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内存消耗较高</a:t>
                      </a:r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1319749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地表温度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目前的可执行文件生产组无法修改。输入数据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MODIS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地表覆盖需要修改为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Landsat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地表覆盖；云掩膜输入需要修改。</a:t>
                      </a:r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4236514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482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F2438EED-198F-49B8-A34E-4D8DC978EE35}"/>
              </a:ext>
            </a:extLst>
          </p:cNvPr>
          <p:cNvSpPr txBox="1">
            <a:spLocks/>
          </p:cNvSpPr>
          <p:nvPr/>
        </p:nvSpPr>
        <p:spPr>
          <a:xfrm>
            <a:off x="135333" y="34281"/>
            <a:ext cx="4021031" cy="450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土壤水分产品效果图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53D735-EC00-4D3F-917B-79C9BD80BD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905" y="389146"/>
            <a:ext cx="6068189" cy="646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94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F2438EED-198F-49B8-A34E-4D8DC978EE35}"/>
              </a:ext>
            </a:extLst>
          </p:cNvPr>
          <p:cNvSpPr txBox="1">
            <a:spLocks/>
          </p:cNvSpPr>
          <p:nvPr/>
        </p:nvSpPr>
        <p:spPr>
          <a:xfrm>
            <a:off x="135333" y="34281"/>
            <a:ext cx="4021031" cy="450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LAI/FPAR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产品效果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482BA5F-21DB-4BAF-B0C7-EA6046B8F9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678" y="626533"/>
            <a:ext cx="5257777" cy="56049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3C8C6E-867D-4109-AD5E-A001B6D61D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01" y="626533"/>
            <a:ext cx="5257777" cy="560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44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AA36404-2A82-4CA9-A35F-FB5DDF786CF4}"/>
              </a:ext>
            </a:extLst>
          </p:cNvPr>
          <p:cNvSpPr txBox="1">
            <a:spLocks/>
          </p:cNvSpPr>
          <p:nvPr/>
        </p:nvSpPr>
        <p:spPr>
          <a:xfrm>
            <a:off x="135333" y="34281"/>
            <a:ext cx="4405494" cy="450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Landsat-8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Landsat-9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比较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A08B8207-0971-4019-947D-5DA90E191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678976"/>
              </p:ext>
            </p:extLst>
          </p:nvPr>
        </p:nvGraphicFramePr>
        <p:xfrm>
          <a:off x="359062" y="850356"/>
          <a:ext cx="5080368" cy="185237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01052">
                  <a:extLst>
                    <a:ext uri="{9D8B030D-6E8A-4147-A177-3AD203B41FA5}">
                      <a16:colId xmlns:a16="http://schemas.microsoft.com/office/drawing/2014/main" val="1127138663"/>
                    </a:ext>
                  </a:extLst>
                </a:gridCol>
                <a:gridCol w="1979952">
                  <a:extLst>
                    <a:ext uri="{9D8B030D-6E8A-4147-A177-3AD203B41FA5}">
                      <a16:colId xmlns:a16="http://schemas.microsoft.com/office/drawing/2014/main" val="582577331"/>
                    </a:ext>
                  </a:extLst>
                </a:gridCol>
                <a:gridCol w="1999364">
                  <a:extLst>
                    <a:ext uri="{9D8B030D-6E8A-4147-A177-3AD203B41FA5}">
                      <a16:colId xmlns:a16="http://schemas.microsoft.com/office/drawing/2014/main" val="915438141"/>
                    </a:ext>
                  </a:extLst>
                </a:gridCol>
              </a:tblGrid>
              <a:tr h="297899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marL="252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Landsat-8</a:t>
                      </a:r>
                      <a:endParaRPr lang="zh-CN" altLang="en-US" sz="14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Landsat-9</a:t>
                      </a:r>
                      <a:endParaRPr lang="zh-CN" altLang="en-US" sz="14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84905381"/>
                  </a:ext>
                </a:extLst>
              </a:tr>
              <a:tr h="26802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/>
                        <a:t>发射时间</a:t>
                      </a:r>
                    </a:p>
                  </a:txBody>
                  <a:tcPr marL="252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2013.2.11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2021.9.27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52218742"/>
                  </a:ext>
                </a:extLst>
              </a:tr>
              <a:tr h="44857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/>
                        <a:t>轨道</a:t>
                      </a:r>
                    </a:p>
                  </a:txBody>
                  <a:tcPr marL="252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/>
                        <a:t>近极轨，太阳同步轨道，高度</a:t>
                      </a:r>
                      <a:r>
                        <a:rPr lang="en-US" altLang="zh-CN" sz="1200" dirty="0"/>
                        <a:t>705km</a:t>
                      </a:r>
                      <a:r>
                        <a:rPr lang="zh-CN" altLang="en-US" sz="1200" dirty="0"/>
                        <a:t>，倾角</a:t>
                      </a:r>
                      <a:r>
                        <a:rPr lang="en-US" altLang="zh-CN" sz="1200" dirty="0"/>
                        <a:t>98.2°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/>
                        <a:t>近极轨，太阳同步轨道，高度</a:t>
                      </a:r>
                      <a:r>
                        <a:rPr lang="en-US" altLang="zh-CN" sz="1200" dirty="0"/>
                        <a:t>705km</a:t>
                      </a:r>
                      <a:r>
                        <a:rPr lang="zh-CN" altLang="en-US" sz="1200" dirty="0"/>
                        <a:t>，倾角</a:t>
                      </a:r>
                      <a:r>
                        <a:rPr lang="en-US" altLang="zh-CN" sz="1200" dirty="0"/>
                        <a:t>98.2°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25909817"/>
                  </a:ext>
                </a:extLst>
              </a:tr>
              <a:tr h="26802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/>
                        <a:t>重返周期</a:t>
                      </a:r>
                    </a:p>
                  </a:txBody>
                  <a:tcPr marL="252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16</a:t>
                      </a:r>
                      <a:r>
                        <a:rPr lang="zh-CN" altLang="en-US" sz="1200" dirty="0"/>
                        <a:t>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16</a:t>
                      </a:r>
                      <a:r>
                        <a:rPr lang="zh-CN" altLang="en-US" sz="1200" dirty="0"/>
                        <a:t>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6227120"/>
                  </a:ext>
                </a:extLst>
              </a:tr>
              <a:tr h="26802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/>
                        <a:t>幅宽</a:t>
                      </a:r>
                    </a:p>
                  </a:txBody>
                  <a:tcPr marL="252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185km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185km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61853074"/>
                  </a:ext>
                </a:extLst>
              </a:tr>
              <a:tr h="26802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/>
                        <a:t>传感器</a:t>
                      </a:r>
                    </a:p>
                  </a:txBody>
                  <a:tcPr marL="252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OLI, TIRS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OLI-2, TIRS-2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72760653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6A545AF8-23E4-4858-BC82-7C690B8888E0}"/>
              </a:ext>
            </a:extLst>
          </p:cNvPr>
          <p:cNvSpPr/>
          <p:nvPr/>
        </p:nvSpPr>
        <p:spPr>
          <a:xfrm>
            <a:off x="359063" y="435434"/>
            <a:ext cx="5080371" cy="414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卫星基本信息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957A2B0-3935-43F8-AE55-35981BD40007}"/>
              </a:ext>
            </a:extLst>
          </p:cNvPr>
          <p:cNvSpPr/>
          <p:nvPr/>
        </p:nvSpPr>
        <p:spPr>
          <a:xfrm>
            <a:off x="359062" y="2756094"/>
            <a:ext cx="5080371" cy="414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波段设置：二者完全相同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07D3A32F-FB6E-4E4D-8B7A-30AC9753EB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558864"/>
              </p:ext>
            </p:extLst>
          </p:nvPr>
        </p:nvGraphicFramePr>
        <p:xfrm>
          <a:off x="359062" y="3196812"/>
          <a:ext cx="5080368" cy="322575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77652">
                  <a:extLst>
                    <a:ext uri="{9D8B030D-6E8A-4147-A177-3AD203B41FA5}">
                      <a16:colId xmlns:a16="http://schemas.microsoft.com/office/drawing/2014/main" val="1127138663"/>
                    </a:ext>
                  </a:extLst>
                </a:gridCol>
                <a:gridCol w="1278082">
                  <a:extLst>
                    <a:ext uri="{9D8B030D-6E8A-4147-A177-3AD203B41FA5}">
                      <a16:colId xmlns:a16="http://schemas.microsoft.com/office/drawing/2014/main" val="582577331"/>
                    </a:ext>
                  </a:extLst>
                </a:gridCol>
                <a:gridCol w="1324634">
                  <a:extLst>
                    <a:ext uri="{9D8B030D-6E8A-4147-A177-3AD203B41FA5}">
                      <a16:colId xmlns:a16="http://schemas.microsoft.com/office/drawing/2014/main" val="915438141"/>
                    </a:ext>
                  </a:extLst>
                </a:gridCol>
              </a:tblGrid>
              <a:tr h="2774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波段</a:t>
                      </a:r>
                    </a:p>
                  </a:txBody>
                  <a:tcPr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波长</a:t>
                      </a:r>
                      <a:r>
                        <a:rPr lang="en-US" altLang="zh-CN" sz="1400" dirty="0"/>
                        <a:t>(um)</a:t>
                      </a:r>
                      <a:endParaRPr lang="zh-CN" altLang="en-US" sz="14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空间分辨率</a:t>
                      </a:r>
                      <a:r>
                        <a:rPr lang="en-US" altLang="zh-CN" sz="1400" dirty="0"/>
                        <a:t>(m)</a:t>
                      </a:r>
                      <a:endParaRPr lang="zh-CN" altLang="en-US" sz="14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84905381"/>
                  </a:ext>
                </a:extLst>
              </a:tr>
              <a:tr h="26802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/>
                        <a:t>Band 1—Ultra blue (coastal/aerosol)</a:t>
                      </a:r>
                      <a:endParaRPr lang="zh-CN" altLang="en-US" sz="1200" dirty="0"/>
                    </a:p>
                  </a:txBody>
                  <a:tcPr marL="108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0.435–0.451</a:t>
                      </a:r>
                      <a:endParaRPr lang="zh-CN" altLang="en-US" sz="1200" dirty="0"/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30</a:t>
                      </a:r>
                      <a:endParaRPr lang="zh-CN" altLang="en-US" sz="1200" dirty="0"/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52218742"/>
                  </a:ext>
                </a:extLst>
              </a:tr>
              <a:tr h="26802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/>
                        <a:t>Band 2—Blue</a:t>
                      </a:r>
                      <a:endParaRPr lang="zh-CN" altLang="en-US" sz="1200" dirty="0"/>
                    </a:p>
                  </a:txBody>
                  <a:tcPr marL="108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0.452–0.512</a:t>
                      </a:r>
                      <a:endParaRPr lang="zh-CN" altLang="en-US" sz="1200" dirty="0"/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30</a:t>
                      </a:r>
                      <a:endParaRPr lang="zh-CN" altLang="en-US" sz="1200" dirty="0"/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6227120"/>
                  </a:ext>
                </a:extLst>
              </a:tr>
              <a:tr h="26802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/>
                        <a:t>Band 3—Green</a:t>
                      </a:r>
                      <a:endParaRPr lang="zh-CN" altLang="en-US" sz="1200" dirty="0"/>
                    </a:p>
                  </a:txBody>
                  <a:tcPr marL="108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0.533–0.590</a:t>
                      </a:r>
                      <a:endParaRPr lang="zh-CN" altLang="en-US" sz="1200" dirty="0"/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30</a:t>
                      </a:r>
                      <a:endParaRPr lang="zh-CN" altLang="en-US" sz="1200" dirty="0"/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61853074"/>
                  </a:ext>
                </a:extLst>
              </a:tr>
              <a:tr h="26802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/>
                        <a:t>Band 4—Red</a:t>
                      </a:r>
                      <a:endParaRPr lang="zh-CN" altLang="en-US" sz="1200" dirty="0"/>
                    </a:p>
                  </a:txBody>
                  <a:tcPr marL="108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0.636–0.673</a:t>
                      </a:r>
                      <a:endParaRPr lang="zh-CN" altLang="en-US" sz="1200" dirty="0"/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30</a:t>
                      </a:r>
                      <a:endParaRPr lang="zh-CN" altLang="en-US" sz="1200" dirty="0"/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72760653"/>
                  </a:ext>
                </a:extLst>
              </a:tr>
              <a:tr h="26802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/>
                        <a:t>Band 5—NIR</a:t>
                      </a:r>
                      <a:endParaRPr lang="zh-CN" altLang="en-US" sz="1200" dirty="0"/>
                    </a:p>
                  </a:txBody>
                  <a:tcPr marL="108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0.851–0.879</a:t>
                      </a:r>
                      <a:endParaRPr lang="zh-CN" altLang="en-US" sz="1200" dirty="0"/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30</a:t>
                      </a:r>
                      <a:endParaRPr lang="zh-CN" altLang="en-US" sz="1200" dirty="0"/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5662891"/>
                  </a:ext>
                </a:extLst>
              </a:tr>
              <a:tr h="26802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/>
                        <a:t>Band 6—SWIR-1</a:t>
                      </a:r>
                      <a:endParaRPr lang="zh-CN" altLang="en-US" sz="1200" dirty="0"/>
                    </a:p>
                  </a:txBody>
                  <a:tcPr marL="108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1.566–1.651</a:t>
                      </a:r>
                      <a:endParaRPr lang="zh-CN" altLang="en-US" sz="1200" dirty="0"/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30</a:t>
                      </a:r>
                      <a:endParaRPr lang="zh-CN" altLang="en-US" sz="1200" dirty="0"/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23862132"/>
                  </a:ext>
                </a:extLst>
              </a:tr>
              <a:tr h="26802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/>
                        <a:t>Band 7—SWIR-2</a:t>
                      </a:r>
                      <a:endParaRPr lang="zh-CN" altLang="en-US" sz="1200" dirty="0"/>
                    </a:p>
                  </a:txBody>
                  <a:tcPr marL="108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2.107–2.294</a:t>
                      </a:r>
                      <a:endParaRPr lang="zh-CN" altLang="en-US" sz="1200" dirty="0"/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30</a:t>
                      </a:r>
                      <a:endParaRPr lang="zh-CN" altLang="en-US" sz="1200" dirty="0"/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45019349"/>
                  </a:ext>
                </a:extLst>
              </a:tr>
              <a:tr h="26802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/>
                        <a:t>Band 8—Panchromatic</a:t>
                      </a:r>
                      <a:endParaRPr lang="zh-CN" altLang="en-US" sz="1200" dirty="0"/>
                    </a:p>
                  </a:txBody>
                  <a:tcPr marL="108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0.503–0.676</a:t>
                      </a:r>
                      <a:endParaRPr lang="zh-CN" altLang="en-US" sz="1200" dirty="0"/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15</a:t>
                      </a:r>
                      <a:endParaRPr lang="zh-CN" altLang="en-US" sz="1200" dirty="0"/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11239855"/>
                  </a:ext>
                </a:extLst>
              </a:tr>
              <a:tr h="26802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/>
                        <a:t>Band 9—Cirrus</a:t>
                      </a:r>
                      <a:endParaRPr lang="zh-CN" altLang="en-US" sz="1200" dirty="0"/>
                    </a:p>
                  </a:txBody>
                  <a:tcPr marL="108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1.363–1.384</a:t>
                      </a:r>
                      <a:endParaRPr lang="zh-CN" altLang="en-US" sz="1200" dirty="0"/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30</a:t>
                      </a:r>
                      <a:endParaRPr lang="zh-CN" altLang="en-US" sz="1200" dirty="0"/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03457231"/>
                  </a:ext>
                </a:extLst>
              </a:tr>
              <a:tr h="26802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/>
                        <a:t>Band 10—TIR-1</a:t>
                      </a:r>
                      <a:endParaRPr lang="zh-CN" altLang="en-US" sz="1200" dirty="0"/>
                    </a:p>
                  </a:txBody>
                  <a:tcPr marL="108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10.60–11.19</a:t>
                      </a:r>
                      <a:endParaRPr lang="zh-CN" altLang="en-US" sz="1200" dirty="0"/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100</a:t>
                      </a:r>
                      <a:endParaRPr lang="zh-CN" altLang="en-US" sz="1200" dirty="0"/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73776262"/>
                  </a:ext>
                </a:extLst>
              </a:tr>
              <a:tr h="26802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/>
                        <a:t>Band 11—TIR-1</a:t>
                      </a:r>
                      <a:endParaRPr lang="zh-CN" altLang="en-US" sz="1200" dirty="0"/>
                    </a:p>
                  </a:txBody>
                  <a:tcPr marL="108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11.50–12.51</a:t>
                      </a:r>
                      <a:endParaRPr lang="zh-CN" altLang="en-US" sz="1200" dirty="0"/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100</a:t>
                      </a:r>
                      <a:endParaRPr lang="zh-CN" altLang="en-US" sz="1200" dirty="0"/>
                    </a:p>
                  </a:txBody>
                  <a:tcPr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48435647"/>
                  </a:ext>
                </a:extLst>
              </a:tr>
            </a:tbl>
          </a:graphicData>
        </a:graphic>
      </p:graphicFrame>
      <p:sp>
        <p:nvSpPr>
          <p:cNvPr id="15" name="矩形 14">
            <a:extLst>
              <a:ext uri="{FF2B5EF4-FFF2-40B4-BE49-F238E27FC236}">
                <a16:creationId xmlns:a16="http://schemas.microsoft.com/office/drawing/2014/main" id="{2A21C943-3293-45EA-AAD0-8F90C9CD9197}"/>
              </a:ext>
            </a:extLst>
          </p:cNvPr>
          <p:cNvSpPr/>
          <p:nvPr/>
        </p:nvSpPr>
        <p:spPr>
          <a:xfrm>
            <a:off x="282862" y="6448362"/>
            <a:ext cx="5080371" cy="334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注：热红外波段数据被采样为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30m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37B4004-E4B9-4293-9F3F-B0240CB880FA}"/>
              </a:ext>
            </a:extLst>
          </p:cNvPr>
          <p:cNvSpPr/>
          <p:nvPr/>
        </p:nvSpPr>
        <p:spPr>
          <a:xfrm>
            <a:off x="6288786" y="151709"/>
            <a:ext cx="5080371" cy="414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Level-1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产品文件信息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9DB3C68-76CA-466F-9B36-364859AA4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786" y="3429695"/>
            <a:ext cx="2829320" cy="97168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FF12275-EBEC-4DBD-8BA3-7EA2022AD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785" y="4946081"/>
            <a:ext cx="3153215" cy="1714739"/>
          </a:xfrm>
          <a:prstGeom prst="rect">
            <a:avLst/>
          </a:prstGeom>
        </p:spPr>
      </p:pic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716F803C-8743-4B25-AFAF-BBAD0E2EB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435791"/>
              </p:ext>
            </p:extLst>
          </p:nvPr>
        </p:nvGraphicFramePr>
        <p:xfrm>
          <a:off x="6288789" y="631520"/>
          <a:ext cx="5080368" cy="223758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01052">
                  <a:extLst>
                    <a:ext uri="{9D8B030D-6E8A-4147-A177-3AD203B41FA5}">
                      <a16:colId xmlns:a16="http://schemas.microsoft.com/office/drawing/2014/main" val="1127138663"/>
                    </a:ext>
                  </a:extLst>
                </a:gridCol>
                <a:gridCol w="1979952">
                  <a:extLst>
                    <a:ext uri="{9D8B030D-6E8A-4147-A177-3AD203B41FA5}">
                      <a16:colId xmlns:a16="http://schemas.microsoft.com/office/drawing/2014/main" val="582577331"/>
                    </a:ext>
                  </a:extLst>
                </a:gridCol>
                <a:gridCol w="1999364">
                  <a:extLst>
                    <a:ext uri="{9D8B030D-6E8A-4147-A177-3AD203B41FA5}">
                      <a16:colId xmlns:a16="http://schemas.microsoft.com/office/drawing/2014/main" val="915438141"/>
                    </a:ext>
                  </a:extLst>
                </a:gridCol>
              </a:tblGrid>
              <a:tr h="315732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marL="25200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Landsat-8</a:t>
                      </a:r>
                      <a:endParaRPr lang="zh-CN" altLang="en-US" sz="14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Landsat-9</a:t>
                      </a:r>
                      <a:endParaRPr lang="zh-CN" altLang="en-US" sz="14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84905381"/>
                  </a:ext>
                </a:extLst>
              </a:tr>
              <a:tr h="484569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/>
                        <a:t>文件格式</a:t>
                      </a:r>
                    </a:p>
                  </a:txBody>
                  <a:tcPr marL="252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/>
                        <a:t>GeoTIFF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COG (Cloud Optimized </a:t>
                      </a:r>
                      <a:r>
                        <a:rPr lang="en-US" altLang="zh-CN" sz="1200" dirty="0" err="1"/>
                        <a:t>GeoTIFF</a:t>
                      </a:r>
                      <a:r>
                        <a:rPr lang="en-US" altLang="zh-CN" sz="1200" dirty="0"/>
                        <a:t>)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52218742"/>
                  </a:ext>
                </a:extLst>
              </a:tr>
              <a:tr h="25967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>
                          <a:solidFill>
                            <a:srgbClr val="FF0000"/>
                          </a:solidFill>
                        </a:rPr>
                        <a:t>辐射精度</a:t>
                      </a:r>
                    </a:p>
                  </a:txBody>
                  <a:tcPr marL="252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rgbClr val="FF0000"/>
                          </a:solidFill>
                        </a:rPr>
                        <a:t>12 Bit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rgbClr val="FF0000"/>
                          </a:solidFill>
                        </a:rPr>
                        <a:t>14 Bit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25909817"/>
                  </a:ext>
                </a:extLst>
              </a:tr>
              <a:tr h="290741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/>
                        <a:t>数据类型</a:t>
                      </a:r>
                    </a:p>
                  </a:txBody>
                  <a:tcPr marL="252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/>
                        <a:t>UInt</a:t>
                      </a:r>
                      <a:r>
                        <a:rPr lang="en-US" altLang="zh-CN" sz="1200" dirty="0"/>
                        <a:t> 16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/>
                        <a:t>UInt</a:t>
                      </a:r>
                      <a:r>
                        <a:rPr lang="en-US" altLang="zh-CN" sz="1200" dirty="0"/>
                        <a:t> 16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6227120"/>
                  </a:ext>
                </a:extLst>
              </a:tr>
              <a:tr h="290741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/>
                        <a:t>填充值</a:t>
                      </a:r>
                    </a:p>
                  </a:txBody>
                  <a:tcPr marL="252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 (No Data)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0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61853074"/>
                  </a:ext>
                </a:extLst>
              </a:tr>
              <a:tr h="290741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/>
                        <a:t>分幅系统</a:t>
                      </a:r>
                    </a:p>
                  </a:txBody>
                  <a:tcPr marL="252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WRS-2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WRS-2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6377230"/>
                  </a:ext>
                </a:extLst>
              </a:tr>
              <a:tr h="290741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/>
                        <a:t>投影方式</a:t>
                      </a:r>
                    </a:p>
                  </a:txBody>
                  <a:tcPr marL="252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UTM-WGS84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UTM-WGS84</a:t>
                      </a:r>
                      <a:endParaRPr lang="zh-CN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39889754"/>
                  </a:ext>
                </a:extLst>
              </a:tr>
            </a:tbl>
          </a:graphicData>
        </a:graphic>
      </p:graphicFrame>
      <p:sp>
        <p:nvSpPr>
          <p:cNvPr id="20" name="矩形 19">
            <a:extLst>
              <a:ext uri="{FF2B5EF4-FFF2-40B4-BE49-F238E27FC236}">
                <a16:creationId xmlns:a16="http://schemas.microsoft.com/office/drawing/2014/main" id="{1C728696-7B8D-44C8-8D93-6E2827BF77F6}"/>
              </a:ext>
            </a:extLst>
          </p:cNvPr>
          <p:cNvSpPr/>
          <p:nvPr/>
        </p:nvSpPr>
        <p:spPr>
          <a:xfrm>
            <a:off x="6288786" y="2984647"/>
            <a:ext cx="5080371" cy="414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Landsat-8 Level-1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产品文件组成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9D05C92-739D-4B8C-BFDB-F11089BAFF3C}"/>
              </a:ext>
            </a:extLst>
          </p:cNvPr>
          <p:cNvSpPr/>
          <p:nvPr/>
        </p:nvSpPr>
        <p:spPr>
          <a:xfrm>
            <a:off x="6288785" y="4466270"/>
            <a:ext cx="5080371" cy="414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Landsat-9 Level-1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产品文件组成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D663F92-CC45-4D53-8AFB-972C75CB82AD}"/>
              </a:ext>
            </a:extLst>
          </p:cNvPr>
          <p:cNvSpPr/>
          <p:nvPr/>
        </p:nvSpPr>
        <p:spPr>
          <a:xfrm>
            <a:off x="6288785" y="5468082"/>
            <a:ext cx="3153215" cy="103477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197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F2438EED-198F-49B8-A34E-4D8DC978EE35}"/>
              </a:ext>
            </a:extLst>
          </p:cNvPr>
          <p:cNvSpPr txBox="1">
            <a:spLocks/>
          </p:cNvSpPr>
          <p:nvPr/>
        </p:nvSpPr>
        <p:spPr>
          <a:xfrm>
            <a:off x="135333" y="34281"/>
            <a:ext cx="4021031" cy="450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Landsat 9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产品生产测试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A4EC9FE-3EB8-47CD-AB85-551F1E654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22" y="750979"/>
            <a:ext cx="7733355" cy="580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87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F2438EED-198F-49B8-A34E-4D8DC978EE35}"/>
              </a:ext>
            </a:extLst>
          </p:cNvPr>
          <p:cNvSpPr txBox="1">
            <a:spLocks/>
          </p:cNvSpPr>
          <p:nvPr/>
        </p:nvSpPr>
        <p:spPr>
          <a:xfrm>
            <a:off x="135333" y="34281"/>
            <a:ext cx="4021031" cy="450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算法文档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36FD992-CE02-4DD2-B054-4FACDF6E0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90" y="485262"/>
            <a:ext cx="3602374" cy="604182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68EF5BD-61D3-4388-9C08-E77D7B916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021" y="823796"/>
            <a:ext cx="3410739" cy="57032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5EA3825-77FD-4FC1-AD1F-28ADB6D608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7103" y="823795"/>
            <a:ext cx="3441375" cy="570328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CFAA828-9A8E-413F-8876-344DD3E6ABDB}"/>
              </a:ext>
            </a:extLst>
          </p:cNvPr>
          <p:cNvSpPr txBox="1"/>
          <p:nvPr/>
        </p:nvSpPr>
        <p:spPr>
          <a:xfrm>
            <a:off x="2885440" y="228973"/>
            <a:ext cx="6518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地表反射率、地表反照率、土壤水分、蒸散发、植被覆盖度</a:t>
            </a:r>
            <a:r>
              <a:rPr lang="en-US" altLang="zh-CN" dirty="0"/>
              <a:t>……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6471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2EF1F8F-0D70-4B4F-819B-DD8052E97EE3}"/>
              </a:ext>
            </a:extLst>
          </p:cNvPr>
          <p:cNvSpPr/>
          <p:nvPr/>
        </p:nvSpPr>
        <p:spPr>
          <a:xfrm>
            <a:off x="3881306" y="2767280"/>
            <a:ext cx="44293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/>
              <a:t>谢谢！</a:t>
            </a:r>
            <a:endParaRPr lang="en-US" altLang="zh-CN" sz="4000" b="1" dirty="0"/>
          </a:p>
          <a:p>
            <a:pPr algn="ctr"/>
            <a:r>
              <a:rPr lang="zh-CN" altLang="en-US" sz="4000" b="1" dirty="0"/>
              <a:t>请批评指正！</a:t>
            </a:r>
          </a:p>
        </p:txBody>
      </p:sp>
    </p:spTree>
    <p:extLst>
      <p:ext uri="{BB962C8B-B14F-4D97-AF65-F5344CB8AC3E}">
        <p14:creationId xmlns:p14="http://schemas.microsoft.com/office/powerpoint/2010/main" val="2064678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6CDA554A-054F-4046-B92B-C32C7BFBBBC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60301" y="5077538"/>
          <a:ext cx="10816620" cy="1216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752">
                  <a:extLst>
                    <a:ext uri="{9D8B030D-6E8A-4147-A177-3AD203B41FA5}">
                      <a16:colId xmlns:a16="http://schemas.microsoft.com/office/drawing/2014/main" val="3286535015"/>
                    </a:ext>
                  </a:extLst>
                </a:gridCol>
                <a:gridCol w="805989">
                  <a:extLst>
                    <a:ext uri="{9D8B030D-6E8A-4147-A177-3AD203B41FA5}">
                      <a16:colId xmlns:a16="http://schemas.microsoft.com/office/drawing/2014/main" val="628740819"/>
                    </a:ext>
                  </a:extLst>
                </a:gridCol>
                <a:gridCol w="805989">
                  <a:extLst>
                    <a:ext uri="{9D8B030D-6E8A-4147-A177-3AD203B41FA5}">
                      <a16:colId xmlns:a16="http://schemas.microsoft.com/office/drawing/2014/main" val="2700552242"/>
                    </a:ext>
                  </a:extLst>
                </a:gridCol>
                <a:gridCol w="805989">
                  <a:extLst>
                    <a:ext uri="{9D8B030D-6E8A-4147-A177-3AD203B41FA5}">
                      <a16:colId xmlns:a16="http://schemas.microsoft.com/office/drawing/2014/main" val="568242339"/>
                    </a:ext>
                  </a:extLst>
                </a:gridCol>
                <a:gridCol w="805989">
                  <a:extLst>
                    <a:ext uri="{9D8B030D-6E8A-4147-A177-3AD203B41FA5}">
                      <a16:colId xmlns:a16="http://schemas.microsoft.com/office/drawing/2014/main" val="1764032862"/>
                    </a:ext>
                  </a:extLst>
                </a:gridCol>
                <a:gridCol w="805989">
                  <a:extLst>
                    <a:ext uri="{9D8B030D-6E8A-4147-A177-3AD203B41FA5}">
                      <a16:colId xmlns:a16="http://schemas.microsoft.com/office/drawing/2014/main" val="2626266319"/>
                    </a:ext>
                  </a:extLst>
                </a:gridCol>
                <a:gridCol w="805989">
                  <a:extLst>
                    <a:ext uri="{9D8B030D-6E8A-4147-A177-3AD203B41FA5}">
                      <a16:colId xmlns:a16="http://schemas.microsoft.com/office/drawing/2014/main" val="765791383"/>
                    </a:ext>
                  </a:extLst>
                </a:gridCol>
                <a:gridCol w="805989">
                  <a:extLst>
                    <a:ext uri="{9D8B030D-6E8A-4147-A177-3AD203B41FA5}">
                      <a16:colId xmlns:a16="http://schemas.microsoft.com/office/drawing/2014/main" val="3652614036"/>
                    </a:ext>
                  </a:extLst>
                </a:gridCol>
                <a:gridCol w="805989">
                  <a:extLst>
                    <a:ext uri="{9D8B030D-6E8A-4147-A177-3AD203B41FA5}">
                      <a16:colId xmlns:a16="http://schemas.microsoft.com/office/drawing/2014/main" val="244762390"/>
                    </a:ext>
                  </a:extLst>
                </a:gridCol>
                <a:gridCol w="805989">
                  <a:extLst>
                    <a:ext uri="{9D8B030D-6E8A-4147-A177-3AD203B41FA5}">
                      <a16:colId xmlns:a16="http://schemas.microsoft.com/office/drawing/2014/main" val="4040339013"/>
                    </a:ext>
                  </a:extLst>
                </a:gridCol>
                <a:gridCol w="702188">
                  <a:extLst>
                    <a:ext uri="{9D8B030D-6E8A-4147-A177-3AD203B41FA5}">
                      <a16:colId xmlns:a16="http://schemas.microsoft.com/office/drawing/2014/main" val="3115661756"/>
                    </a:ext>
                  </a:extLst>
                </a:gridCol>
                <a:gridCol w="909790">
                  <a:extLst>
                    <a:ext uri="{9D8B030D-6E8A-4147-A177-3AD203B41FA5}">
                      <a16:colId xmlns:a16="http://schemas.microsoft.com/office/drawing/2014/main" val="4046455154"/>
                    </a:ext>
                  </a:extLst>
                </a:gridCol>
                <a:gridCol w="805989">
                  <a:extLst>
                    <a:ext uri="{9D8B030D-6E8A-4147-A177-3AD203B41FA5}">
                      <a16:colId xmlns:a16="http://schemas.microsoft.com/office/drawing/2014/main" val="3189333388"/>
                    </a:ext>
                  </a:extLst>
                </a:gridCol>
              </a:tblGrid>
              <a:tr h="394645"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LM01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LM02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LM03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LM04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LM05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LT04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LE07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LC08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LC09</a:t>
                      </a:r>
                      <a:endParaRPr lang="zh-CN" altLang="en-US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Sentinel-2</a:t>
                      </a:r>
                      <a:endParaRPr lang="zh-CN" altLang="en-US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1056524"/>
                  </a:ext>
                </a:extLst>
              </a:tr>
              <a:tr h="4223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Scenes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134,253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64,350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77,046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323,663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1,772,348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2,147,781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1,483,945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1415</a:t>
                      </a:r>
                      <a:endParaRPr lang="zh-CN" altLang="en-US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6,122,186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3518770"/>
                  </a:ext>
                </a:extLst>
              </a:tr>
              <a:tr h="3999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Volume(T)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236.63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1,415.2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1.58</a:t>
                      </a:r>
                      <a:endParaRPr lang="zh-CN" altLang="en-US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2,205.9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8254464"/>
                  </a:ext>
                </a:extLst>
              </a:tr>
            </a:tbl>
          </a:graphicData>
        </a:graphic>
      </p:graphicFrame>
      <p:sp>
        <p:nvSpPr>
          <p:cNvPr id="7" name="标题 1">
            <a:extLst>
              <a:ext uri="{FF2B5EF4-FFF2-40B4-BE49-F238E27FC236}">
                <a16:creationId xmlns:a16="http://schemas.microsoft.com/office/drawing/2014/main" id="{65112262-C956-49BB-9BAA-000C08EF6608}"/>
              </a:ext>
            </a:extLst>
          </p:cNvPr>
          <p:cNvSpPr txBox="1">
            <a:spLocks/>
          </p:cNvSpPr>
          <p:nvPr/>
        </p:nvSpPr>
        <p:spPr>
          <a:xfrm>
            <a:off x="135333" y="34281"/>
            <a:ext cx="2891839" cy="450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数据下载情况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788C92-277F-4CD7-8361-BEA7C0C265AA}"/>
              </a:ext>
            </a:extLst>
          </p:cNvPr>
          <p:cNvSpPr/>
          <p:nvPr/>
        </p:nvSpPr>
        <p:spPr>
          <a:xfrm>
            <a:off x="1060301" y="6327059"/>
            <a:ext cx="10276181" cy="374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说明：对于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Landsat-8 Collection1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数据集，已下载全球地区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2013-2021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年全部影像，正在下载中国地区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Sentinel-2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影像。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34711" y="343614"/>
          <a:ext cx="9067799" cy="473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椭圆 2">
            <a:extLst>
              <a:ext uri="{FF2B5EF4-FFF2-40B4-BE49-F238E27FC236}">
                <a16:creationId xmlns:a16="http://schemas.microsoft.com/office/drawing/2014/main" id="{AD03FCFB-817A-4F8F-9D5F-4D65CE9AC81A}"/>
              </a:ext>
            </a:extLst>
          </p:cNvPr>
          <p:cNvSpPr/>
          <p:nvPr/>
        </p:nvSpPr>
        <p:spPr>
          <a:xfrm>
            <a:off x="10089222" y="1119882"/>
            <a:ext cx="774242" cy="491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89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61A7E47-2480-4DD5-8078-9CE3D4831D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2" b="9963"/>
          <a:stretch/>
        </p:blipFill>
        <p:spPr>
          <a:xfrm>
            <a:off x="8264375" y="4497428"/>
            <a:ext cx="3795761" cy="225938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CDF2FC6-6829-4B8E-876F-1989174B71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1" b="10758"/>
          <a:stretch/>
        </p:blipFill>
        <p:spPr>
          <a:xfrm>
            <a:off x="144412" y="73668"/>
            <a:ext cx="3795759" cy="22256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93A7A4E-3FEC-4B0E-A5E0-894993BD7F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1" b="10909"/>
          <a:stretch/>
        </p:blipFill>
        <p:spPr>
          <a:xfrm>
            <a:off x="4192458" y="73668"/>
            <a:ext cx="3803118" cy="222568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14B45F2-3D8C-49C1-8D97-3B4273698C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1" b="10909"/>
          <a:stretch/>
        </p:blipFill>
        <p:spPr>
          <a:xfrm>
            <a:off x="8264375" y="73668"/>
            <a:ext cx="3795759" cy="222138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AB70C76-A3F3-48B3-B49F-21919E6642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1" b="10909"/>
          <a:stretch/>
        </p:blipFill>
        <p:spPr>
          <a:xfrm>
            <a:off x="144412" y="2295050"/>
            <a:ext cx="3795759" cy="222138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9B86D57-D5EE-473B-A738-F39533F888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1" b="10909"/>
          <a:stretch/>
        </p:blipFill>
        <p:spPr>
          <a:xfrm>
            <a:off x="4192458" y="2295049"/>
            <a:ext cx="3795761" cy="222138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C8F1B8E-E2FD-4CEB-B0B0-6B900E27AE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1" b="10909"/>
          <a:stretch/>
        </p:blipFill>
        <p:spPr>
          <a:xfrm>
            <a:off x="8257016" y="2295049"/>
            <a:ext cx="3803118" cy="222568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119DD08-18C2-48EF-A1C6-A0FFF8AB55A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1" b="10909"/>
          <a:stretch/>
        </p:blipFill>
        <p:spPr>
          <a:xfrm>
            <a:off x="144412" y="4516432"/>
            <a:ext cx="3795759" cy="222138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610FC27-CE33-4EB5-9A94-FA967EF3112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1" b="10909"/>
          <a:stretch/>
        </p:blipFill>
        <p:spPr>
          <a:xfrm>
            <a:off x="4185101" y="4516431"/>
            <a:ext cx="3795759" cy="222138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6A6F8A9-966C-497C-ADC2-EED814349187}"/>
              </a:ext>
            </a:extLst>
          </p:cNvPr>
          <p:cNvSpPr txBox="1"/>
          <p:nvPr/>
        </p:nvSpPr>
        <p:spPr>
          <a:xfrm>
            <a:off x="131866" y="81674"/>
            <a:ext cx="67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B2EDAD7-B065-4A6F-A1F4-4A14AC3C2A1B}"/>
              </a:ext>
            </a:extLst>
          </p:cNvPr>
          <p:cNvSpPr txBox="1"/>
          <p:nvPr/>
        </p:nvSpPr>
        <p:spPr>
          <a:xfrm>
            <a:off x="4208970" y="64658"/>
            <a:ext cx="67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5B5179D-B443-405B-8971-EFF643125B09}"/>
              </a:ext>
            </a:extLst>
          </p:cNvPr>
          <p:cNvSpPr txBox="1"/>
          <p:nvPr/>
        </p:nvSpPr>
        <p:spPr>
          <a:xfrm>
            <a:off x="8264375" y="64658"/>
            <a:ext cx="67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2DA467C-8984-4D11-81C8-3D1D4B611C57}"/>
              </a:ext>
            </a:extLst>
          </p:cNvPr>
          <p:cNvSpPr txBox="1"/>
          <p:nvPr/>
        </p:nvSpPr>
        <p:spPr>
          <a:xfrm>
            <a:off x="144412" y="2295049"/>
            <a:ext cx="67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4FE9BF8-7FC0-489F-B2E4-E1622B5F7E2E}"/>
              </a:ext>
            </a:extLst>
          </p:cNvPr>
          <p:cNvSpPr txBox="1"/>
          <p:nvPr/>
        </p:nvSpPr>
        <p:spPr>
          <a:xfrm>
            <a:off x="144412" y="4524945"/>
            <a:ext cx="67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8BB509B-B6CA-44AC-B93B-993ADDF18DFC}"/>
              </a:ext>
            </a:extLst>
          </p:cNvPr>
          <p:cNvSpPr txBox="1"/>
          <p:nvPr/>
        </p:nvSpPr>
        <p:spPr>
          <a:xfrm>
            <a:off x="4216327" y="2295049"/>
            <a:ext cx="67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3BBD8C9-D5A4-4538-9CF7-9EAB0DBE8695}"/>
              </a:ext>
            </a:extLst>
          </p:cNvPr>
          <p:cNvSpPr txBox="1"/>
          <p:nvPr/>
        </p:nvSpPr>
        <p:spPr>
          <a:xfrm>
            <a:off x="4208968" y="4530214"/>
            <a:ext cx="67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34A6622-7D43-414C-A56A-2D45FEB4585F}"/>
              </a:ext>
            </a:extLst>
          </p:cNvPr>
          <p:cNvSpPr txBox="1"/>
          <p:nvPr/>
        </p:nvSpPr>
        <p:spPr>
          <a:xfrm>
            <a:off x="8264375" y="2286038"/>
            <a:ext cx="67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1FB613A-8CCE-4A17-A3D4-3DE2A6E3FEAD}"/>
              </a:ext>
            </a:extLst>
          </p:cNvPr>
          <p:cNvSpPr txBox="1"/>
          <p:nvPr/>
        </p:nvSpPr>
        <p:spPr>
          <a:xfrm>
            <a:off x="8264375" y="4505130"/>
            <a:ext cx="67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31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E6C0A90-E079-47FD-BCE0-0FBCC8316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83" y="1027754"/>
            <a:ext cx="5084205" cy="5423153"/>
          </a:xfr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433FFCB6-CBFA-434D-9A7A-B8D8AD2F023F}"/>
              </a:ext>
            </a:extLst>
          </p:cNvPr>
          <p:cNvSpPr txBox="1">
            <a:spLocks/>
          </p:cNvSpPr>
          <p:nvPr/>
        </p:nvSpPr>
        <p:spPr>
          <a:xfrm>
            <a:off x="135333" y="34281"/>
            <a:ext cx="2891839" cy="450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数据下载情况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F4F2A53-73E7-41E3-82FB-88AD6102FFD4}"/>
              </a:ext>
            </a:extLst>
          </p:cNvPr>
          <p:cNvSpPr txBox="1"/>
          <p:nvPr/>
        </p:nvSpPr>
        <p:spPr>
          <a:xfrm>
            <a:off x="1347912" y="2123524"/>
            <a:ext cx="231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Landsat 9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中国区数据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5A02E0E-735E-462F-B6D8-AECE02D0D9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1" b="10909"/>
          <a:stretch/>
        </p:blipFill>
        <p:spPr>
          <a:xfrm>
            <a:off x="0" y="2578091"/>
            <a:ext cx="5008274" cy="293097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70C72F1-724B-45AD-BD57-1E69070E2E1F}"/>
              </a:ext>
            </a:extLst>
          </p:cNvPr>
          <p:cNvSpPr/>
          <p:nvPr/>
        </p:nvSpPr>
        <p:spPr>
          <a:xfrm>
            <a:off x="6559649" y="485262"/>
            <a:ext cx="3484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11-12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月反射率合成效果图</a:t>
            </a:r>
          </a:p>
        </p:txBody>
      </p:sp>
    </p:spTree>
    <p:extLst>
      <p:ext uri="{BB962C8B-B14F-4D97-AF65-F5344CB8AC3E}">
        <p14:creationId xmlns:p14="http://schemas.microsoft.com/office/powerpoint/2010/main" val="232157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297260" y="1104901"/>
            <a:ext cx="8360619" cy="4794191"/>
            <a:chOff x="-1108471" y="0"/>
            <a:chExt cx="8360619" cy="4794191"/>
          </a:xfrm>
        </p:grpSpPr>
        <p:sp>
          <p:nvSpPr>
            <p:cNvPr id="7" name="矩形 6"/>
            <p:cNvSpPr/>
            <p:nvPr/>
          </p:nvSpPr>
          <p:spPr>
            <a:xfrm>
              <a:off x="2743200" y="0"/>
              <a:ext cx="1828800" cy="3714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sz="1400" kern="100" dirty="0">
                  <a:effectLst/>
                  <a:ea typeface="宋体" panose="02010600030101010101" pitchFamily="2" charset="-122"/>
                  <a:cs typeface="Times New Roman" panose="02020603050405020304" pitchFamily="18" charset="0"/>
                </a:rPr>
                <a:t>数据</a:t>
              </a:r>
              <a:r>
                <a:rPr lang="zh-CN" altLang="en-US" sz="1400" kern="100" dirty="0">
                  <a:effectLst/>
                  <a:ea typeface="宋体" panose="02010600030101010101" pitchFamily="2" charset="-122"/>
                  <a:cs typeface="Times New Roman" panose="02020603050405020304" pitchFamily="18" charset="0"/>
                </a:rPr>
                <a:t>的分级</a:t>
              </a:r>
              <a:r>
                <a:rPr lang="zh-CN" sz="1400" kern="100" dirty="0">
                  <a:effectLst/>
                  <a:ea typeface="宋体" panose="02010600030101010101" pitchFamily="2" charset="-122"/>
                  <a:cs typeface="Times New Roman" panose="02020603050405020304" pitchFamily="18" charset="0"/>
                </a:rPr>
                <a:t>管理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-1108471" y="371475"/>
              <a:ext cx="4766071" cy="4422716"/>
              <a:chOff x="-1108471" y="-38100"/>
              <a:chExt cx="4766071" cy="4422716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-1108471" y="-38100"/>
                <a:ext cx="4766071" cy="4422716"/>
                <a:chOff x="-1108471" y="-114300"/>
                <a:chExt cx="4766071" cy="4422716"/>
              </a:xfrm>
            </p:grpSpPr>
            <p:sp>
              <p:nvSpPr>
                <p:cNvPr id="30" name="矩形 29"/>
                <p:cNvSpPr/>
                <p:nvPr/>
              </p:nvSpPr>
              <p:spPr>
                <a:xfrm>
                  <a:off x="561975" y="400051"/>
                  <a:ext cx="962025" cy="36195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400" kern="100">
                      <a:effectLst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Landsat L1TP</a:t>
                  </a:r>
                  <a:endParaRPr lang="zh-CN" sz="1400" kern="10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31" name="组合 30"/>
                <p:cNvGrpSpPr/>
                <p:nvPr/>
              </p:nvGrpSpPr>
              <p:grpSpPr>
                <a:xfrm>
                  <a:off x="-1108471" y="-114300"/>
                  <a:ext cx="4766071" cy="4422716"/>
                  <a:chOff x="-1108471" y="-114300"/>
                  <a:chExt cx="4766071" cy="4422716"/>
                </a:xfrm>
              </p:grpSpPr>
              <p:sp>
                <p:nvSpPr>
                  <p:cNvPr id="32" name="矩形 31"/>
                  <p:cNvSpPr/>
                  <p:nvPr/>
                </p:nvSpPr>
                <p:spPr>
                  <a:xfrm>
                    <a:off x="0" y="1447800"/>
                    <a:ext cx="942975" cy="37147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400" kern="100" dirty="0">
                        <a:effectLst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Landsat </a:t>
                    </a: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en-US" sz="1400" kern="100" dirty="0">
                        <a:effectLst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1-5</a:t>
                    </a:r>
                    <a:endParaRPr lang="zh-CN" sz="1400" kern="100" dirty="0">
                      <a:effectLst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" name="矩形 32"/>
                  <p:cNvSpPr/>
                  <p:nvPr/>
                </p:nvSpPr>
                <p:spPr>
                  <a:xfrm>
                    <a:off x="1197768" y="1447800"/>
                    <a:ext cx="1085849" cy="37147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400" kern="100" dirty="0">
                        <a:effectLst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Landsat </a:t>
                    </a:r>
                  </a:p>
                  <a:p>
                    <a:pPr algn="ctr">
                      <a:spcAft>
                        <a:spcPts val="0"/>
                      </a:spcAft>
                    </a:pPr>
                    <a:r>
                      <a:rPr lang="en-US" sz="1400" kern="100" dirty="0">
                        <a:effectLst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7-</a:t>
                    </a:r>
                    <a:r>
                      <a:rPr lang="en-US" altLang="zh-CN" sz="1400" kern="100" dirty="0">
                        <a:effectLst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9</a:t>
                    </a:r>
                    <a:endParaRPr lang="zh-CN" sz="1400" kern="100" dirty="0">
                      <a:effectLst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矩形 33"/>
                  <p:cNvSpPr/>
                  <p:nvPr/>
                </p:nvSpPr>
                <p:spPr>
                  <a:xfrm>
                    <a:off x="471488" y="2457908"/>
                    <a:ext cx="1085849" cy="34720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400" kern="100">
                        <a:effectLst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/sensor/</a:t>
                    </a:r>
                    <a:endParaRPr lang="zh-CN" sz="1400" kern="100">
                      <a:effectLst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" name="矩形 34"/>
                  <p:cNvSpPr/>
                  <p:nvPr/>
                </p:nvSpPr>
                <p:spPr>
                  <a:xfrm>
                    <a:off x="414455" y="3185289"/>
                    <a:ext cx="1197769" cy="37147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400" kern="100" dirty="0">
                        <a:effectLst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/sensor/path</a:t>
                    </a:r>
                    <a:endParaRPr lang="zh-CN" sz="1400" kern="100" dirty="0">
                      <a:effectLst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矩形 35"/>
                  <p:cNvSpPr/>
                  <p:nvPr/>
                </p:nvSpPr>
                <p:spPr>
                  <a:xfrm>
                    <a:off x="224113" y="3936941"/>
                    <a:ext cx="1556942" cy="37147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400" kern="100" dirty="0">
                        <a:effectLst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/sensor/path/row/</a:t>
                    </a:r>
                    <a:endParaRPr lang="zh-CN" sz="1400" kern="100" dirty="0">
                      <a:effectLst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" name="矩形 36"/>
                  <p:cNvSpPr/>
                  <p:nvPr/>
                </p:nvSpPr>
                <p:spPr>
                  <a:xfrm>
                    <a:off x="-1108471" y="2457907"/>
                    <a:ext cx="804102" cy="34720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400" kern="100" dirty="0">
                        <a:effectLst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Pathrow.txt</a:t>
                    </a:r>
                    <a:endParaRPr lang="zh-CN" sz="1400" kern="100" dirty="0">
                      <a:effectLst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38" name="直接连接符 37"/>
                  <p:cNvCxnSpPr>
                    <a:stCxn id="7" idx="2"/>
                    <a:endCxn id="30" idx="0"/>
                  </p:cNvCxnSpPr>
                  <p:nvPr/>
                </p:nvCxnSpPr>
                <p:spPr>
                  <a:xfrm flipH="1">
                    <a:off x="1042988" y="-114300"/>
                    <a:ext cx="2614612" cy="514351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接连接符 38"/>
                  <p:cNvCxnSpPr>
                    <a:stCxn id="30" idx="2"/>
                    <a:endCxn id="32" idx="0"/>
                  </p:cNvCxnSpPr>
                  <p:nvPr/>
                </p:nvCxnSpPr>
                <p:spPr>
                  <a:xfrm flipH="1">
                    <a:off x="471488" y="762001"/>
                    <a:ext cx="571500" cy="68579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直接连接符 39"/>
                  <p:cNvCxnSpPr>
                    <a:cxnSpLocks/>
                    <a:stCxn id="30" idx="2"/>
                    <a:endCxn id="33" idx="0"/>
                  </p:cNvCxnSpPr>
                  <p:nvPr/>
                </p:nvCxnSpPr>
                <p:spPr>
                  <a:xfrm>
                    <a:off x="1042988" y="762001"/>
                    <a:ext cx="697705" cy="68579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接连接符 40"/>
                  <p:cNvCxnSpPr>
                    <a:stCxn id="32" idx="2"/>
                    <a:endCxn id="34" idx="0"/>
                  </p:cNvCxnSpPr>
                  <p:nvPr/>
                </p:nvCxnSpPr>
                <p:spPr>
                  <a:xfrm>
                    <a:off x="471488" y="1819275"/>
                    <a:ext cx="542925" cy="63863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接连接符 41"/>
                  <p:cNvCxnSpPr>
                    <a:cxnSpLocks/>
                    <a:stCxn id="33" idx="2"/>
                    <a:endCxn id="34" idx="0"/>
                  </p:cNvCxnSpPr>
                  <p:nvPr/>
                </p:nvCxnSpPr>
                <p:spPr>
                  <a:xfrm flipH="1">
                    <a:off x="1014413" y="1819275"/>
                    <a:ext cx="726280" cy="63863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接连接符 42"/>
                  <p:cNvCxnSpPr>
                    <a:cxnSpLocks/>
                    <a:stCxn id="34" idx="2"/>
                    <a:endCxn id="35" idx="0"/>
                  </p:cNvCxnSpPr>
                  <p:nvPr/>
                </p:nvCxnSpPr>
                <p:spPr>
                  <a:xfrm flipH="1">
                    <a:off x="1013340" y="2805112"/>
                    <a:ext cx="1073" cy="3801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直接连接符 43"/>
                  <p:cNvCxnSpPr>
                    <a:cxnSpLocks/>
                    <a:stCxn id="35" idx="2"/>
                    <a:endCxn id="36" idx="0"/>
                  </p:cNvCxnSpPr>
                  <p:nvPr/>
                </p:nvCxnSpPr>
                <p:spPr>
                  <a:xfrm flipH="1">
                    <a:off x="1002584" y="3556764"/>
                    <a:ext cx="10756" cy="3801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9" name="直接连接符 28"/>
              <p:cNvCxnSpPr>
                <a:stCxn id="34" idx="1"/>
                <a:endCxn id="37" idx="3"/>
              </p:cNvCxnSpPr>
              <p:nvPr/>
            </p:nvCxnSpPr>
            <p:spPr>
              <a:xfrm flipH="1">
                <a:off x="-304369" y="2707710"/>
                <a:ext cx="77585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>
              <a:off x="2831288" y="371475"/>
              <a:ext cx="1700329" cy="3671064"/>
              <a:chOff x="-178612" y="-9525"/>
              <a:chExt cx="1700329" cy="367106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42875" y="504826"/>
                <a:ext cx="1033462" cy="3619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400" kern="10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Landsat Level-2</a:t>
                </a:r>
                <a:endParaRPr lang="zh-CN" sz="1400" kern="100">
                  <a:effectLst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" name="直接连接符 20"/>
              <p:cNvCxnSpPr>
                <a:stCxn id="7" idx="2"/>
                <a:endCxn id="20" idx="0"/>
              </p:cNvCxnSpPr>
              <p:nvPr/>
            </p:nvCxnSpPr>
            <p:spPr>
              <a:xfrm>
                <a:off x="647700" y="-9525"/>
                <a:ext cx="11906" cy="5143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矩形 21"/>
              <p:cNvSpPr/>
              <p:nvPr/>
            </p:nvSpPr>
            <p:spPr>
              <a:xfrm>
                <a:off x="202720" y="1552575"/>
                <a:ext cx="928687" cy="37147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40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/product/</a:t>
                </a:r>
                <a:endParaRPr lang="zh-CN" sz="1400" kern="100" dirty="0">
                  <a:effectLst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32492" y="2562682"/>
                <a:ext cx="1295400" cy="3472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40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/product/path</a:t>
                </a:r>
                <a:endParaRPr lang="zh-CN" sz="1400" kern="100" dirty="0">
                  <a:effectLst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-178612" y="3290064"/>
                <a:ext cx="1700329" cy="37147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40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/product/path/row/</a:t>
                </a:r>
                <a:endParaRPr lang="zh-CN" sz="1400" kern="100" dirty="0">
                  <a:effectLst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5" name="直接连接符 24"/>
              <p:cNvCxnSpPr>
                <a:cxnSpLocks/>
                <a:stCxn id="20" idx="2"/>
                <a:endCxn id="22" idx="0"/>
              </p:cNvCxnSpPr>
              <p:nvPr/>
            </p:nvCxnSpPr>
            <p:spPr>
              <a:xfrm>
                <a:off x="659606" y="866776"/>
                <a:ext cx="7458" cy="68579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>
                <a:cxnSpLocks/>
                <a:stCxn id="22" idx="2"/>
                <a:endCxn id="23" idx="0"/>
              </p:cNvCxnSpPr>
              <p:nvPr/>
            </p:nvCxnSpPr>
            <p:spPr>
              <a:xfrm>
                <a:off x="667064" y="1924050"/>
                <a:ext cx="13128" cy="6386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>
                <a:cxnSpLocks/>
                <a:stCxn id="23" idx="2"/>
                <a:endCxn id="24" idx="0"/>
              </p:cNvCxnSpPr>
              <p:nvPr/>
            </p:nvCxnSpPr>
            <p:spPr>
              <a:xfrm flipH="1">
                <a:off x="671553" y="2909887"/>
                <a:ext cx="8639" cy="3801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/>
            <p:nvPr/>
          </p:nvGrpSpPr>
          <p:grpSpPr>
            <a:xfrm>
              <a:off x="3657600" y="371475"/>
              <a:ext cx="3594548" cy="3671064"/>
              <a:chOff x="38100" y="0"/>
              <a:chExt cx="3594548" cy="3671064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2038350" y="514351"/>
                <a:ext cx="1238250" cy="3619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40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GLASS</a:t>
                </a:r>
                <a:r>
                  <a:rPr lang="zh-CN" sz="140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、</a:t>
                </a:r>
                <a:r>
                  <a:rPr lang="en-US" sz="1400" kern="100" dirty="0" err="1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HiGLASS</a:t>
                </a:r>
                <a:r>
                  <a:rPr lang="en-US" sz="140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rPr>
                  <a:t>…</a:t>
                </a:r>
                <a:endParaRPr lang="zh-CN" sz="1400" kern="100" dirty="0">
                  <a:effectLst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直接连接符 11"/>
              <p:cNvCxnSpPr>
                <a:stCxn id="7" idx="2"/>
                <a:endCxn id="11" idx="0"/>
              </p:cNvCxnSpPr>
              <p:nvPr/>
            </p:nvCxnSpPr>
            <p:spPr>
              <a:xfrm>
                <a:off x="38100" y="0"/>
                <a:ext cx="2619375" cy="5143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组合 12"/>
              <p:cNvGrpSpPr/>
              <p:nvPr/>
            </p:nvGrpSpPr>
            <p:grpSpPr>
              <a:xfrm>
                <a:off x="1760394" y="876301"/>
                <a:ext cx="1872254" cy="2794763"/>
                <a:chOff x="-316056" y="828676"/>
                <a:chExt cx="1872254" cy="2794763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139253" y="1515209"/>
                  <a:ext cx="923925" cy="37147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400" kern="100" dirty="0">
                      <a:effectLst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/product/</a:t>
                  </a:r>
                  <a:endParaRPr lang="zh-CN" sz="140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-66524" y="2524582"/>
                  <a:ext cx="1363262" cy="34720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400" kern="100" dirty="0">
                      <a:effectLst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/product/path</a:t>
                  </a:r>
                  <a:endParaRPr lang="zh-CN" sz="140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-316056" y="3251964"/>
                  <a:ext cx="1872254" cy="37147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400" kern="100" dirty="0">
                      <a:effectLst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/product/path/row/</a:t>
                  </a:r>
                  <a:endParaRPr lang="zh-CN" sz="1400" kern="100" dirty="0">
                    <a:effectLst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7" name="直接连接符 16"/>
                <p:cNvCxnSpPr>
                  <a:cxnSpLocks/>
                  <a:stCxn id="11" idx="2"/>
                  <a:endCxn id="14" idx="0"/>
                </p:cNvCxnSpPr>
                <p:nvPr/>
              </p:nvCxnSpPr>
              <p:spPr>
                <a:xfrm>
                  <a:off x="581025" y="828676"/>
                  <a:ext cx="20191" cy="68653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>
                  <a:cxnSpLocks/>
                  <a:stCxn id="14" idx="2"/>
                  <a:endCxn id="15" idx="0"/>
                </p:cNvCxnSpPr>
                <p:nvPr/>
              </p:nvCxnSpPr>
              <p:spPr>
                <a:xfrm>
                  <a:off x="601216" y="1886684"/>
                  <a:ext cx="13891" cy="63789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>
                  <a:cxnSpLocks/>
                  <a:stCxn id="15" idx="2"/>
                  <a:endCxn id="16" idx="0"/>
                </p:cNvCxnSpPr>
                <p:nvPr/>
              </p:nvCxnSpPr>
              <p:spPr>
                <a:xfrm>
                  <a:off x="615107" y="2871787"/>
                  <a:ext cx="4964" cy="38017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5" name="标题 1">
            <a:extLst>
              <a:ext uri="{FF2B5EF4-FFF2-40B4-BE49-F238E27FC236}">
                <a16:creationId xmlns:a16="http://schemas.microsoft.com/office/drawing/2014/main" id="{67255ECC-9946-46C0-9B24-6B3D35A9BCFF}"/>
              </a:ext>
            </a:extLst>
          </p:cNvPr>
          <p:cNvSpPr txBox="1">
            <a:spLocks/>
          </p:cNvSpPr>
          <p:nvPr/>
        </p:nvSpPr>
        <p:spPr>
          <a:xfrm>
            <a:off x="135333" y="34281"/>
            <a:ext cx="2891839" cy="450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数据组织管理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3C541073-752C-44F9-9D5C-5D9E39BDFBDF}"/>
              </a:ext>
            </a:extLst>
          </p:cNvPr>
          <p:cNvSpPr txBox="1"/>
          <p:nvPr/>
        </p:nvSpPr>
        <p:spPr>
          <a:xfrm>
            <a:off x="3897378" y="327028"/>
            <a:ext cx="416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Level0</a:t>
            </a:r>
            <a:r>
              <a:rPr lang="zh-CN" altLang="en-US" dirty="0"/>
              <a:t>、</a:t>
            </a:r>
            <a:r>
              <a:rPr lang="en-US" altLang="zh-CN" dirty="0"/>
              <a:t>Level1</a:t>
            </a:r>
            <a:r>
              <a:rPr lang="zh-CN" altLang="en-US" dirty="0"/>
              <a:t>数据以景为单元组织管理</a:t>
            </a:r>
          </a:p>
        </p:txBody>
      </p:sp>
    </p:spTree>
    <p:extLst>
      <p:ext uri="{BB962C8B-B14F-4D97-AF65-F5344CB8AC3E}">
        <p14:creationId xmlns:p14="http://schemas.microsoft.com/office/powerpoint/2010/main" val="2509021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5691" y="898197"/>
            <a:ext cx="50803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将影像，包括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L1TP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数据、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albedo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等产品数据，由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UTM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投影转换为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MODIS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正弦投影；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按照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MODIS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数据的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10°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10°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网格系统进行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的二次切分，构成二级格网管理系统；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重投影后的正弦影像数据据此进行切割，得到的瓦片文件名包含所在格网信息，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hh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(xx)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yy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)h(x)v(y)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，其中，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(xx)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yy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为瓦片所在的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MODIS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一级格网编号，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(y)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为瓦片所在的二级格网编号；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相同编号的瓦片数据的覆盖范围完全相同，因此可简便地利用瓦片文件编号实现基于时序的统计分析和作图。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t="17015" r="1951" b="8943"/>
          <a:stretch/>
        </p:blipFill>
        <p:spPr>
          <a:xfrm>
            <a:off x="6962157" y="3994620"/>
            <a:ext cx="5229843" cy="244950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223062" y="3365518"/>
            <a:ext cx="256735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/>
              <a:t>图</a:t>
            </a:r>
            <a:r>
              <a:rPr lang="en-US" altLang="zh-CN" sz="1100" dirty="0"/>
              <a:t>a. MODIS</a:t>
            </a:r>
            <a:r>
              <a:rPr lang="zh-CN" altLang="en-US" sz="1100" dirty="0"/>
              <a:t>数据</a:t>
            </a:r>
            <a:r>
              <a:rPr lang="en-US" altLang="zh-CN" sz="1100" dirty="0"/>
              <a:t>10°</a:t>
            </a:r>
            <a:r>
              <a:rPr lang="zh-CN" altLang="en-US" sz="1100" dirty="0"/>
              <a:t>*</a:t>
            </a:r>
            <a:r>
              <a:rPr lang="en-US" altLang="zh-CN" sz="1100" dirty="0"/>
              <a:t>10°</a:t>
            </a:r>
            <a:r>
              <a:rPr lang="zh-CN" altLang="en-US" sz="1100" dirty="0"/>
              <a:t>格网系统</a:t>
            </a:r>
          </a:p>
        </p:txBody>
      </p:sp>
      <p:sp>
        <p:nvSpPr>
          <p:cNvPr id="11" name="矩形 10"/>
          <p:cNvSpPr/>
          <p:nvPr/>
        </p:nvSpPr>
        <p:spPr>
          <a:xfrm>
            <a:off x="7709840" y="6461065"/>
            <a:ext cx="37344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/>
              <a:t>图</a:t>
            </a:r>
            <a:r>
              <a:rPr lang="en-US" altLang="zh-CN" sz="1100" dirty="0"/>
              <a:t>b. </a:t>
            </a:r>
            <a:r>
              <a:rPr lang="zh-CN" altLang="en-US" sz="1100" dirty="0"/>
              <a:t>二级格网管理系统示意图（图为青藏高原地区）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18" y="420019"/>
            <a:ext cx="5229843" cy="2879449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1D87D668-1108-4A75-B266-A4B26CE5FA52}"/>
              </a:ext>
            </a:extLst>
          </p:cNvPr>
          <p:cNvSpPr txBox="1">
            <a:spLocks/>
          </p:cNvSpPr>
          <p:nvPr/>
        </p:nvSpPr>
        <p:spPr>
          <a:xfrm>
            <a:off x="135333" y="34281"/>
            <a:ext cx="2891839" cy="450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数据格网化处理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9507B8F-A044-4D8B-960C-11ECC105B729}"/>
              </a:ext>
            </a:extLst>
          </p:cNvPr>
          <p:cNvSpPr txBox="1"/>
          <p:nvPr/>
        </p:nvSpPr>
        <p:spPr>
          <a:xfrm>
            <a:off x="4060281" y="115930"/>
            <a:ext cx="4887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Level2</a:t>
            </a:r>
            <a:r>
              <a:rPr lang="zh-CN" altLang="en-US" dirty="0"/>
              <a:t>及更高级产品以像素为单元组织管理</a:t>
            </a:r>
          </a:p>
        </p:txBody>
      </p:sp>
    </p:spTree>
    <p:extLst>
      <p:ext uri="{BB962C8B-B14F-4D97-AF65-F5344CB8AC3E}">
        <p14:creationId xmlns:p14="http://schemas.microsoft.com/office/powerpoint/2010/main" val="3676725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35333" y="34281"/>
            <a:ext cx="2891839" cy="450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生产系统建设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0CA0D3B-2046-45AE-953D-E2832275055D}"/>
              </a:ext>
            </a:extLst>
          </p:cNvPr>
          <p:cNvGrpSpPr/>
          <p:nvPr/>
        </p:nvGrpSpPr>
        <p:grpSpPr>
          <a:xfrm>
            <a:off x="1008458" y="2909455"/>
            <a:ext cx="10175083" cy="3823855"/>
            <a:chOff x="696192" y="2743200"/>
            <a:chExt cx="10175083" cy="3823855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FAB9F8C-20A8-405B-ABAE-E190A9B22B1F}"/>
                </a:ext>
              </a:extLst>
            </p:cNvPr>
            <p:cNvSpPr/>
            <p:nvPr/>
          </p:nvSpPr>
          <p:spPr>
            <a:xfrm>
              <a:off x="696192" y="2743200"/>
              <a:ext cx="10175083" cy="38238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155960B-4DF6-4DC9-A05A-AF0A8E1AA60A}"/>
                </a:ext>
              </a:extLst>
            </p:cNvPr>
            <p:cNvSpPr txBox="1"/>
            <p:nvPr/>
          </p:nvSpPr>
          <p:spPr>
            <a:xfrm>
              <a:off x="4085685" y="2841144"/>
              <a:ext cx="3396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/>
                <a:t>软件系统建设</a:t>
              </a:r>
              <a:r>
                <a:rPr lang="en-US" altLang="zh-CN" sz="1600" b="1" dirty="0"/>
                <a:t>——</a:t>
              </a:r>
              <a:r>
                <a:rPr lang="zh-CN" altLang="en-US" sz="1600" b="1" dirty="0"/>
                <a:t>软件工具开发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5ABF6F8-5F7E-49F1-A61C-DFAF3E1C981A}"/>
                </a:ext>
              </a:extLst>
            </p:cNvPr>
            <p:cNvSpPr/>
            <p:nvPr/>
          </p:nvSpPr>
          <p:spPr>
            <a:xfrm>
              <a:off x="942973" y="3385378"/>
              <a:ext cx="2541445" cy="304659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1729F36-B609-449C-BA84-B333B87EF9F7}"/>
                </a:ext>
              </a:extLst>
            </p:cNvPr>
            <p:cNvSpPr txBox="1"/>
            <p:nvPr/>
          </p:nvSpPr>
          <p:spPr>
            <a:xfrm>
              <a:off x="791805" y="3472620"/>
              <a:ext cx="19742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/>
                <a:t>原始影像数据库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8CDFBAA-5276-4492-96F8-D94E729525E8}"/>
                </a:ext>
              </a:extLst>
            </p:cNvPr>
            <p:cNvSpPr/>
            <p:nvPr/>
          </p:nvSpPr>
          <p:spPr>
            <a:xfrm>
              <a:off x="1051212" y="4033138"/>
              <a:ext cx="435551" cy="230399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</a:rPr>
                <a:t>数据下载自动化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5BDC13A-FE57-4AD7-A00D-3A9FBA0DC81E}"/>
                </a:ext>
              </a:extLst>
            </p:cNvPr>
            <p:cNvSpPr/>
            <p:nvPr/>
          </p:nvSpPr>
          <p:spPr>
            <a:xfrm>
              <a:off x="2296982" y="4224067"/>
              <a:ext cx="893618" cy="3385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Landsat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26D4168-C377-4BEC-98FD-C3A517F1A4B7}"/>
                </a:ext>
              </a:extLst>
            </p:cNvPr>
            <p:cNvSpPr/>
            <p:nvPr/>
          </p:nvSpPr>
          <p:spPr>
            <a:xfrm>
              <a:off x="2222288" y="4968957"/>
              <a:ext cx="1070265" cy="3385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Sentinel-2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47B58D1-4C64-43D9-B9DD-67C2CAA78286}"/>
                </a:ext>
              </a:extLst>
            </p:cNvPr>
            <p:cNvSpPr/>
            <p:nvPr/>
          </p:nvSpPr>
          <p:spPr>
            <a:xfrm>
              <a:off x="2243398" y="5809708"/>
              <a:ext cx="997529" cy="3264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</a:rPr>
                <a:t>………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箭头: 左右 31">
              <a:extLst>
                <a:ext uri="{FF2B5EF4-FFF2-40B4-BE49-F238E27FC236}">
                  <a16:creationId xmlns:a16="http://schemas.microsoft.com/office/drawing/2014/main" id="{6DC5CB7A-C2A0-4605-AFD4-064F3C2FFD37}"/>
                </a:ext>
              </a:extLst>
            </p:cNvPr>
            <p:cNvSpPr/>
            <p:nvPr/>
          </p:nvSpPr>
          <p:spPr>
            <a:xfrm>
              <a:off x="1646032" y="4311164"/>
              <a:ext cx="467154" cy="13499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箭头: 左右 32">
              <a:extLst>
                <a:ext uri="{FF2B5EF4-FFF2-40B4-BE49-F238E27FC236}">
                  <a16:creationId xmlns:a16="http://schemas.microsoft.com/office/drawing/2014/main" id="{CC8915A1-C945-40E3-B459-90DE81127ED0}"/>
                </a:ext>
              </a:extLst>
            </p:cNvPr>
            <p:cNvSpPr/>
            <p:nvPr/>
          </p:nvSpPr>
          <p:spPr>
            <a:xfrm>
              <a:off x="1646032" y="5017526"/>
              <a:ext cx="467154" cy="13499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箭头: 左右 33">
              <a:extLst>
                <a:ext uri="{FF2B5EF4-FFF2-40B4-BE49-F238E27FC236}">
                  <a16:creationId xmlns:a16="http://schemas.microsoft.com/office/drawing/2014/main" id="{4F5CFEB0-F806-447B-A3E9-5A20B226DE27}"/>
                </a:ext>
              </a:extLst>
            </p:cNvPr>
            <p:cNvSpPr/>
            <p:nvPr/>
          </p:nvSpPr>
          <p:spPr>
            <a:xfrm>
              <a:off x="1645482" y="5878023"/>
              <a:ext cx="467154" cy="13499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D222ECC-5DAB-4079-A80D-CD692C00BE0A}"/>
                </a:ext>
              </a:extLst>
            </p:cNvPr>
            <p:cNvSpPr/>
            <p:nvPr/>
          </p:nvSpPr>
          <p:spPr>
            <a:xfrm>
              <a:off x="4238405" y="3385380"/>
              <a:ext cx="2541445" cy="304659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751D568-5837-46F9-93A9-1C807E298695}"/>
                </a:ext>
              </a:extLst>
            </p:cNvPr>
            <p:cNvSpPr txBox="1"/>
            <p:nvPr/>
          </p:nvSpPr>
          <p:spPr>
            <a:xfrm>
              <a:off x="4104614" y="3472620"/>
              <a:ext cx="19742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/>
                <a:t>各级产品生产链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2EBDF0B1-7786-4BBC-A62E-F32FC81AC046}"/>
                </a:ext>
              </a:extLst>
            </p:cNvPr>
            <p:cNvSpPr/>
            <p:nvPr/>
          </p:nvSpPr>
          <p:spPr>
            <a:xfrm>
              <a:off x="4347507" y="4033138"/>
              <a:ext cx="432093" cy="230399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</a:rPr>
                <a:t>产品生产工程化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6627FF15-017E-4B20-B407-C128A4D62234}"/>
                </a:ext>
              </a:extLst>
            </p:cNvPr>
            <p:cNvSpPr/>
            <p:nvPr/>
          </p:nvSpPr>
          <p:spPr>
            <a:xfrm>
              <a:off x="5562401" y="4217804"/>
              <a:ext cx="1024372" cy="3467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200" dirty="0">
                  <a:solidFill>
                    <a:schemeClr val="tx1"/>
                  </a:solidFill>
                </a:rPr>
                <a:t>时空融合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4193A2E2-A4E9-41A2-A9C0-CE57B70B81F4}"/>
                </a:ext>
              </a:extLst>
            </p:cNvPr>
            <p:cNvSpPr/>
            <p:nvPr/>
          </p:nvSpPr>
          <p:spPr>
            <a:xfrm>
              <a:off x="5441812" y="4977010"/>
              <a:ext cx="1231324" cy="3385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200" dirty="0">
                  <a:solidFill>
                    <a:schemeClr val="tx1"/>
                  </a:solidFill>
                </a:rPr>
                <a:t>辐射归一化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D1C306D-75E2-42A7-BE54-0EE497607ED5}"/>
                </a:ext>
              </a:extLst>
            </p:cNvPr>
            <p:cNvSpPr/>
            <p:nvPr/>
          </p:nvSpPr>
          <p:spPr>
            <a:xfrm>
              <a:off x="5441812" y="5784517"/>
              <a:ext cx="1231324" cy="4694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200" dirty="0">
                  <a:solidFill>
                    <a:schemeClr val="tx1"/>
                  </a:solidFill>
                </a:rPr>
                <a:t>程序调度与并行</a:t>
              </a:r>
            </a:p>
          </p:txBody>
        </p:sp>
        <p:sp>
          <p:nvSpPr>
            <p:cNvPr id="35" name="箭头: 左右 34">
              <a:extLst>
                <a:ext uri="{FF2B5EF4-FFF2-40B4-BE49-F238E27FC236}">
                  <a16:creationId xmlns:a16="http://schemas.microsoft.com/office/drawing/2014/main" id="{BB57A016-BD37-40F9-9D89-D7C6519719BA}"/>
                </a:ext>
              </a:extLst>
            </p:cNvPr>
            <p:cNvSpPr/>
            <p:nvPr/>
          </p:nvSpPr>
          <p:spPr>
            <a:xfrm>
              <a:off x="4898462" y="4326977"/>
              <a:ext cx="467154" cy="13499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箭头: 左右 35">
              <a:extLst>
                <a:ext uri="{FF2B5EF4-FFF2-40B4-BE49-F238E27FC236}">
                  <a16:creationId xmlns:a16="http://schemas.microsoft.com/office/drawing/2014/main" id="{2F7C16D3-6524-4710-AACC-7673C5F7B344}"/>
                </a:ext>
              </a:extLst>
            </p:cNvPr>
            <p:cNvSpPr/>
            <p:nvPr/>
          </p:nvSpPr>
          <p:spPr>
            <a:xfrm>
              <a:off x="4898462" y="5065326"/>
              <a:ext cx="467154" cy="13499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箭头: 左右 36">
              <a:extLst>
                <a:ext uri="{FF2B5EF4-FFF2-40B4-BE49-F238E27FC236}">
                  <a16:creationId xmlns:a16="http://schemas.microsoft.com/office/drawing/2014/main" id="{EEBBC325-8346-4B2E-999A-D5E963A1062D}"/>
                </a:ext>
              </a:extLst>
            </p:cNvPr>
            <p:cNvSpPr/>
            <p:nvPr/>
          </p:nvSpPr>
          <p:spPr>
            <a:xfrm>
              <a:off x="4898462" y="5909749"/>
              <a:ext cx="467154" cy="13499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F2CE6AE-F4E7-4BCB-A78E-F5E55C118313}"/>
                </a:ext>
              </a:extLst>
            </p:cNvPr>
            <p:cNvSpPr/>
            <p:nvPr/>
          </p:nvSpPr>
          <p:spPr>
            <a:xfrm>
              <a:off x="7533837" y="3387147"/>
              <a:ext cx="3092161" cy="304482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57D3438-89B8-4294-A896-9F37504265DA}"/>
                </a:ext>
              </a:extLst>
            </p:cNvPr>
            <p:cNvSpPr txBox="1"/>
            <p:nvPr/>
          </p:nvSpPr>
          <p:spPr>
            <a:xfrm>
              <a:off x="7473225" y="3470852"/>
              <a:ext cx="22756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/>
                <a:t>数据产品组织与绘图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0094556-1D4C-4B28-845A-1E32B8403A80}"/>
                </a:ext>
              </a:extLst>
            </p:cNvPr>
            <p:cNvSpPr/>
            <p:nvPr/>
          </p:nvSpPr>
          <p:spPr>
            <a:xfrm>
              <a:off x="7695218" y="4033138"/>
              <a:ext cx="436638" cy="23039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</a:rPr>
                <a:t>分析绘图流程化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3F82E570-26FA-469D-B346-C689735E07D0}"/>
                </a:ext>
              </a:extLst>
            </p:cNvPr>
            <p:cNvSpPr/>
            <p:nvPr/>
          </p:nvSpPr>
          <p:spPr>
            <a:xfrm>
              <a:off x="9226151" y="4082484"/>
              <a:ext cx="1045369" cy="4347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200" dirty="0">
                  <a:solidFill>
                    <a:schemeClr val="tx1"/>
                  </a:solidFill>
                </a:rPr>
                <a:t>数据立方体格网化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C4FF94E-CD5B-4560-9E58-36ED0C03CB34}"/>
                </a:ext>
              </a:extLst>
            </p:cNvPr>
            <p:cNvSpPr/>
            <p:nvPr/>
          </p:nvSpPr>
          <p:spPr>
            <a:xfrm>
              <a:off x="9135377" y="4747306"/>
              <a:ext cx="1348139" cy="34360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200" dirty="0">
                  <a:solidFill>
                    <a:schemeClr val="tx1"/>
                  </a:solidFill>
                </a:rPr>
                <a:t>均值</a:t>
              </a:r>
              <a:r>
                <a:rPr lang="en-US" altLang="zh-CN" sz="1200" dirty="0">
                  <a:solidFill>
                    <a:schemeClr val="tx1"/>
                  </a:solidFill>
                </a:rPr>
                <a:t>/</a:t>
              </a:r>
              <a:r>
                <a:rPr lang="zh-CN" altLang="en-US" sz="1200" dirty="0">
                  <a:solidFill>
                    <a:schemeClr val="tx1"/>
                  </a:solidFill>
                </a:rPr>
                <a:t>最大值合成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4D07363F-EEBE-4151-AA33-9788CA7B0CDA}"/>
                </a:ext>
              </a:extLst>
            </p:cNvPr>
            <p:cNvSpPr/>
            <p:nvPr/>
          </p:nvSpPr>
          <p:spPr>
            <a:xfrm>
              <a:off x="9001205" y="5377437"/>
              <a:ext cx="1495262" cy="34360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200" dirty="0">
                  <a:solidFill>
                    <a:schemeClr val="tx1"/>
                  </a:solidFill>
                </a:rPr>
                <a:t>影像拼接与裁剪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D357217-7AB4-4680-AF50-93BFDF39CD20}"/>
                </a:ext>
              </a:extLst>
            </p:cNvPr>
            <p:cNvSpPr/>
            <p:nvPr/>
          </p:nvSpPr>
          <p:spPr>
            <a:xfrm>
              <a:off x="9001205" y="5950494"/>
              <a:ext cx="1495262" cy="34360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1200" dirty="0">
                  <a:solidFill>
                    <a:schemeClr val="tx1"/>
                  </a:solidFill>
                </a:rPr>
                <a:t>区域产品集绘图</a:t>
              </a:r>
            </a:p>
          </p:txBody>
        </p:sp>
        <p:sp>
          <p:nvSpPr>
            <p:cNvPr id="38" name="箭头: 左右 37">
              <a:extLst>
                <a:ext uri="{FF2B5EF4-FFF2-40B4-BE49-F238E27FC236}">
                  <a16:creationId xmlns:a16="http://schemas.microsoft.com/office/drawing/2014/main" id="{BD61642E-2260-44C9-BB7A-6B2F4EE00B40}"/>
                </a:ext>
              </a:extLst>
            </p:cNvPr>
            <p:cNvSpPr/>
            <p:nvPr/>
          </p:nvSpPr>
          <p:spPr>
            <a:xfrm>
              <a:off x="8328084" y="4217804"/>
              <a:ext cx="467154" cy="13499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箭头: 左右 38">
              <a:extLst>
                <a:ext uri="{FF2B5EF4-FFF2-40B4-BE49-F238E27FC236}">
                  <a16:creationId xmlns:a16="http://schemas.microsoft.com/office/drawing/2014/main" id="{A3384408-5DD3-46DC-B425-34FBA9E128BD}"/>
                </a:ext>
              </a:extLst>
            </p:cNvPr>
            <p:cNvSpPr/>
            <p:nvPr/>
          </p:nvSpPr>
          <p:spPr>
            <a:xfrm>
              <a:off x="8328084" y="4833964"/>
              <a:ext cx="467154" cy="13499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箭头: 左右 39">
              <a:extLst>
                <a:ext uri="{FF2B5EF4-FFF2-40B4-BE49-F238E27FC236}">
                  <a16:creationId xmlns:a16="http://schemas.microsoft.com/office/drawing/2014/main" id="{15658F93-076F-4A57-B00F-E9FBE7BC85CD}"/>
                </a:ext>
              </a:extLst>
            </p:cNvPr>
            <p:cNvSpPr/>
            <p:nvPr/>
          </p:nvSpPr>
          <p:spPr>
            <a:xfrm>
              <a:off x="8328084" y="5470703"/>
              <a:ext cx="467154" cy="13499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箭头: 左右 40">
              <a:extLst>
                <a:ext uri="{FF2B5EF4-FFF2-40B4-BE49-F238E27FC236}">
                  <a16:creationId xmlns:a16="http://schemas.microsoft.com/office/drawing/2014/main" id="{2EE3AB8B-3848-4680-A0F5-B4F27EB07170}"/>
                </a:ext>
              </a:extLst>
            </p:cNvPr>
            <p:cNvSpPr/>
            <p:nvPr/>
          </p:nvSpPr>
          <p:spPr>
            <a:xfrm>
              <a:off x="8328084" y="6054798"/>
              <a:ext cx="467154" cy="13499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箭头: 左右 44">
              <a:extLst>
                <a:ext uri="{FF2B5EF4-FFF2-40B4-BE49-F238E27FC236}">
                  <a16:creationId xmlns:a16="http://schemas.microsoft.com/office/drawing/2014/main" id="{C522B628-B7A7-4D33-8D6A-586C14602B82}"/>
                </a:ext>
              </a:extLst>
            </p:cNvPr>
            <p:cNvSpPr/>
            <p:nvPr/>
          </p:nvSpPr>
          <p:spPr>
            <a:xfrm>
              <a:off x="3550668" y="4783146"/>
              <a:ext cx="633186" cy="369332"/>
            </a:xfrm>
            <a:prstGeom prst="left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箭头: 左右 45">
              <a:extLst>
                <a:ext uri="{FF2B5EF4-FFF2-40B4-BE49-F238E27FC236}">
                  <a16:creationId xmlns:a16="http://schemas.microsoft.com/office/drawing/2014/main" id="{2905E82F-9D44-4B10-A00B-F04F6F0669F2}"/>
                </a:ext>
              </a:extLst>
            </p:cNvPr>
            <p:cNvSpPr/>
            <p:nvPr/>
          </p:nvSpPr>
          <p:spPr>
            <a:xfrm>
              <a:off x="6856046" y="4783676"/>
              <a:ext cx="633186" cy="369332"/>
            </a:xfrm>
            <a:prstGeom prst="left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50" name="表格 49">
            <a:extLst>
              <a:ext uri="{FF2B5EF4-FFF2-40B4-BE49-F238E27FC236}">
                <a16:creationId xmlns:a16="http://schemas.microsoft.com/office/drawing/2014/main" id="{AE69C72E-A515-4613-93F5-D393BC3D6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94211"/>
              </p:ext>
            </p:extLst>
          </p:nvPr>
        </p:nvGraphicFramePr>
        <p:xfrm>
          <a:off x="2042625" y="532145"/>
          <a:ext cx="8106748" cy="2171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7156">
                  <a:extLst>
                    <a:ext uri="{9D8B030D-6E8A-4147-A177-3AD203B41FA5}">
                      <a16:colId xmlns:a16="http://schemas.microsoft.com/office/drawing/2014/main" val="3876110763"/>
                    </a:ext>
                  </a:extLst>
                </a:gridCol>
                <a:gridCol w="863699">
                  <a:extLst>
                    <a:ext uri="{9D8B030D-6E8A-4147-A177-3AD203B41FA5}">
                      <a16:colId xmlns:a16="http://schemas.microsoft.com/office/drawing/2014/main" val="861756243"/>
                    </a:ext>
                  </a:extLst>
                </a:gridCol>
                <a:gridCol w="863699">
                  <a:extLst>
                    <a:ext uri="{9D8B030D-6E8A-4147-A177-3AD203B41FA5}">
                      <a16:colId xmlns:a16="http://schemas.microsoft.com/office/drawing/2014/main" val="489398701"/>
                    </a:ext>
                  </a:extLst>
                </a:gridCol>
                <a:gridCol w="863699">
                  <a:extLst>
                    <a:ext uri="{9D8B030D-6E8A-4147-A177-3AD203B41FA5}">
                      <a16:colId xmlns:a16="http://schemas.microsoft.com/office/drawing/2014/main" val="1749017474"/>
                    </a:ext>
                  </a:extLst>
                </a:gridCol>
                <a:gridCol w="863699">
                  <a:extLst>
                    <a:ext uri="{9D8B030D-6E8A-4147-A177-3AD203B41FA5}">
                      <a16:colId xmlns:a16="http://schemas.microsoft.com/office/drawing/2014/main" val="3574662700"/>
                    </a:ext>
                  </a:extLst>
                </a:gridCol>
                <a:gridCol w="863699">
                  <a:extLst>
                    <a:ext uri="{9D8B030D-6E8A-4147-A177-3AD203B41FA5}">
                      <a16:colId xmlns:a16="http://schemas.microsoft.com/office/drawing/2014/main" val="1370205591"/>
                    </a:ext>
                  </a:extLst>
                </a:gridCol>
                <a:gridCol w="863699">
                  <a:extLst>
                    <a:ext uri="{9D8B030D-6E8A-4147-A177-3AD203B41FA5}">
                      <a16:colId xmlns:a16="http://schemas.microsoft.com/office/drawing/2014/main" val="2777658266"/>
                    </a:ext>
                  </a:extLst>
                </a:gridCol>
                <a:gridCol w="863699">
                  <a:extLst>
                    <a:ext uri="{9D8B030D-6E8A-4147-A177-3AD203B41FA5}">
                      <a16:colId xmlns:a16="http://schemas.microsoft.com/office/drawing/2014/main" val="425415588"/>
                    </a:ext>
                  </a:extLst>
                </a:gridCol>
                <a:gridCol w="863699">
                  <a:extLst>
                    <a:ext uri="{9D8B030D-6E8A-4147-A177-3AD203B41FA5}">
                      <a16:colId xmlns:a16="http://schemas.microsoft.com/office/drawing/2014/main" val="304335876"/>
                    </a:ext>
                  </a:extLst>
                </a:gridCol>
              </a:tblGrid>
              <a:tr h="444893">
                <a:tc gridSpan="9">
                  <a:txBody>
                    <a:bodyPr/>
                    <a:lstStyle/>
                    <a:p>
                      <a:pPr algn="ctr"/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硬件系统平台</a:t>
                      </a:r>
                    </a:p>
                  </a:txBody>
                  <a:tcPr marT="72000" marB="72000" anchor="ctr"/>
                </a:tc>
                <a:tc hMerge="1">
                  <a:txBody>
                    <a:bodyPr/>
                    <a:lstStyle/>
                    <a:p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08000" marB="108000" anchor="ctr"/>
                </a:tc>
                <a:extLst>
                  <a:ext uri="{0D108BD9-81ED-4DB2-BD59-A6C34878D82A}">
                    <a16:rowId xmlns:a16="http://schemas.microsoft.com/office/drawing/2014/main" val="4006598239"/>
                  </a:ext>
                </a:extLst>
              </a:tr>
              <a:tr h="329978"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本地服务器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武汉大学信息中心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合计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3230255"/>
                  </a:ext>
                </a:extLst>
              </a:tr>
              <a:tr h="329978"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r740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r7525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t630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r540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r740xd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HP*10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r750</a:t>
                      </a:r>
                      <a:endParaRPr lang="zh-CN" altLang="en-US" sz="12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1040421"/>
                  </a:ext>
                </a:extLst>
              </a:tr>
              <a:tr h="40682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核数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*CPU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个数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24*2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64*2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22*2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8*2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22*2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8*2*10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56*2</a:t>
                      </a:r>
                      <a:endParaRPr lang="zh-CN" altLang="en-US" sz="12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552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616432"/>
                  </a:ext>
                </a:extLst>
              </a:tr>
              <a:tr h="32997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内存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512G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512G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512G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64G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512G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96G*10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1T</a:t>
                      </a:r>
                      <a:endParaRPr lang="zh-CN" altLang="en-US" sz="12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4T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2949578"/>
                  </a:ext>
                </a:extLst>
              </a:tr>
              <a:tr h="32997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存储空间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1PB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3.8PB </a:t>
                      </a:r>
                      <a:r>
                        <a:rPr lang="en-US" altLang="zh-CN" sz="120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+ 5PB</a:t>
                      </a:r>
                      <a:endParaRPr lang="zh-CN" altLang="en-US" sz="12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9.8PB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8801243"/>
                  </a:ext>
                </a:extLst>
              </a:tr>
            </a:tbl>
          </a:graphicData>
        </a:graphic>
      </p:graphicFrame>
      <p:sp>
        <p:nvSpPr>
          <p:cNvPr id="51" name="矩形 50">
            <a:extLst>
              <a:ext uri="{FF2B5EF4-FFF2-40B4-BE49-F238E27FC236}">
                <a16:creationId xmlns:a16="http://schemas.microsoft.com/office/drawing/2014/main" id="{6380B1C0-15C9-4DDE-AAE2-A0B6FC7AB216}"/>
              </a:ext>
            </a:extLst>
          </p:cNvPr>
          <p:cNvSpPr/>
          <p:nvPr/>
        </p:nvSpPr>
        <p:spPr>
          <a:xfrm>
            <a:off x="10149373" y="2076073"/>
            <a:ext cx="1652817" cy="611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注：标红表示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新增计算资源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83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1">
            <a:extLst>
              <a:ext uri="{FF2B5EF4-FFF2-40B4-BE49-F238E27FC236}">
                <a16:creationId xmlns:a16="http://schemas.microsoft.com/office/drawing/2014/main" id="{E00A2788-30C9-4038-BD0B-7C0EA9FD894D}"/>
              </a:ext>
            </a:extLst>
          </p:cNvPr>
          <p:cNvSpPr txBox="1">
            <a:spLocks/>
          </p:cNvSpPr>
          <p:nvPr/>
        </p:nvSpPr>
        <p:spPr>
          <a:xfrm>
            <a:off x="135333" y="34281"/>
            <a:ext cx="2891839" cy="450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HiGLASS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产品集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3CD839D-E384-485E-B3DE-8EB88E3C0EA3}"/>
              </a:ext>
            </a:extLst>
          </p:cNvPr>
          <p:cNvGrpSpPr/>
          <p:nvPr/>
        </p:nvGrpSpPr>
        <p:grpSpPr>
          <a:xfrm>
            <a:off x="1796818" y="499962"/>
            <a:ext cx="7617043" cy="6030772"/>
            <a:chOff x="527311" y="91589"/>
            <a:chExt cx="7617043" cy="6030772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571C0D2-5338-4EF1-8DEA-89CDF6E18E58}"/>
                </a:ext>
              </a:extLst>
            </p:cNvPr>
            <p:cNvSpPr/>
            <p:nvPr/>
          </p:nvSpPr>
          <p:spPr>
            <a:xfrm>
              <a:off x="2935214" y="2558988"/>
              <a:ext cx="1464816" cy="390617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地形校正反射率</a:t>
              </a: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D8663503-A5EF-4EF7-8A65-D0A1A13FDDB1}"/>
                </a:ext>
              </a:extLst>
            </p:cNvPr>
            <p:cNvGrpSpPr/>
            <p:nvPr/>
          </p:nvGrpSpPr>
          <p:grpSpPr>
            <a:xfrm>
              <a:off x="527311" y="91589"/>
              <a:ext cx="7617043" cy="6030772"/>
              <a:chOff x="527311" y="91589"/>
              <a:chExt cx="7617043" cy="6030772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6D90410C-D97A-439C-A62B-780DB46CA6A2}"/>
                  </a:ext>
                </a:extLst>
              </p:cNvPr>
              <p:cNvSpPr/>
              <p:nvPr/>
            </p:nvSpPr>
            <p:spPr>
              <a:xfrm>
                <a:off x="527313" y="91589"/>
                <a:ext cx="7617041" cy="13849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7E55F0F3-02A9-4585-BBC4-FC521DAD72FC}"/>
                  </a:ext>
                </a:extLst>
              </p:cNvPr>
              <p:cNvSpPr/>
              <p:nvPr/>
            </p:nvSpPr>
            <p:spPr>
              <a:xfrm>
                <a:off x="2874884" y="255534"/>
                <a:ext cx="1642369" cy="390617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陆地卫星数据</a:t>
                </a: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79CF2CA-0AF1-43D9-886F-D0D441A819E3}"/>
                  </a:ext>
                </a:extLst>
              </p:cNvPr>
              <p:cNvSpPr/>
              <p:nvPr/>
            </p:nvSpPr>
            <p:spPr>
              <a:xfrm>
                <a:off x="2874884" y="889757"/>
                <a:ext cx="1642369" cy="390617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TOA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辐亮度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/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反射率</a:t>
                </a: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481C7D3-0DB8-4483-B2CF-75527BBAD41B}"/>
                  </a:ext>
                </a:extLst>
              </p:cNvPr>
              <p:cNvSpPr/>
              <p:nvPr/>
            </p:nvSpPr>
            <p:spPr>
              <a:xfrm>
                <a:off x="1584902" y="1775736"/>
                <a:ext cx="1464816" cy="390617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地表反射率</a:t>
                </a: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E585A934-FA9B-4D18-974B-74760D280236}"/>
                  </a:ext>
                </a:extLst>
              </p:cNvPr>
              <p:cNvSpPr/>
              <p:nvPr/>
            </p:nvSpPr>
            <p:spPr>
              <a:xfrm>
                <a:off x="4179351" y="1775736"/>
                <a:ext cx="1633491" cy="390617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云和阴影</a:t>
                </a: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F7E331F3-DC76-45B0-95DD-A227EAD0721F}"/>
                  </a:ext>
                </a:extLst>
              </p:cNvPr>
              <p:cNvSpPr/>
              <p:nvPr/>
            </p:nvSpPr>
            <p:spPr>
              <a:xfrm>
                <a:off x="5298156" y="2260849"/>
                <a:ext cx="1768469" cy="292423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4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气溶胶</a:t>
                </a: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F6D67C99-D238-4724-A738-3E025F05F737}"/>
                  </a:ext>
                </a:extLst>
              </p:cNvPr>
              <p:cNvSpPr/>
              <p:nvPr/>
            </p:nvSpPr>
            <p:spPr>
              <a:xfrm>
                <a:off x="5307034" y="2674938"/>
                <a:ext cx="1775533" cy="29242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4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地表温度</a:t>
                </a: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2336911C-09E9-4ABE-AC25-D451ABCB738D}"/>
                  </a:ext>
                </a:extLst>
              </p:cNvPr>
              <p:cNvSpPr/>
              <p:nvPr/>
            </p:nvSpPr>
            <p:spPr>
              <a:xfrm>
                <a:off x="852494" y="3487176"/>
                <a:ext cx="1464816" cy="390617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叶面积指数</a:t>
                </a: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C3F582D0-6586-4A0A-9366-03B9307F0DC4}"/>
                  </a:ext>
                </a:extLst>
              </p:cNvPr>
              <p:cNvSpPr/>
              <p:nvPr/>
            </p:nvSpPr>
            <p:spPr>
              <a:xfrm>
                <a:off x="2935214" y="3487175"/>
                <a:ext cx="1464816" cy="390617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植被覆盖度</a:t>
                </a: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E4EBB63E-177D-4487-9F5B-751B21A2135B}"/>
                  </a:ext>
                </a:extLst>
              </p:cNvPr>
              <p:cNvSpPr/>
              <p:nvPr/>
            </p:nvSpPr>
            <p:spPr>
              <a:xfrm>
                <a:off x="4729984" y="3487175"/>
                <a:ext cx="1464816" cy="390617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植被指数</a:t>
                </a: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B0E684E4-049C-4A74-8E54-029FFA167D28}"/>
                  </a:ext>
                </a:extLst>
              </p:cNvPr>
              <p:cNvSpPr/>
              <p:nvPr/>
            </p:nvSpPr>
            <p:spPr>
              <a:xfrm>
                <a:off x="6524754" y="3483945"/>
                <a:ext cx="1464816" cy="390617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地表反照率</a:t>
                </a: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11352E7D-2C4D-47C2-A0C3-A27C5A99A6B7}"/>
                  </a:ext>
                </a:extLst>
              </p:cNvPr>
              <p:cNvSpPr/>
              <p:nvPr/>
            </p:nvSpPr>
            <p:spPr>
              <a:xfrm>
                <a:off x="4729984" y="4434369"/>
                <a:ext cx="1464816" cy="390617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蒸散发</a:t>
                </a: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7D0ED58D-31C5-4DA2-BB00-02E5C31FBEB1}"/>
                  </a:ext>
                </a:extLst>
              </p:cNvPr>
              <p:cNvSpPr/>
              <p:nvPr/>
            </p:nvSpPr>
            <p:spPr>
              <a:xfrm>
                <a:off x="6524754" y="4434368"/>
                <a:ext cx="1464816" cy="390617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地表净辐射</a:t>
                </a: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6B8FDDF-F315-4E90-B029-7FC61E478DBC}"/>
                  </a:ext>
                </a:extLst>
              </p:cNvPr>
              <p:cNvSpPr/>
              <p:nvPr/>
            </p:nvSpPr>
            <p:spPr>
              <a:xfrm>
                <a:off x="852492" y="4515820"/>
                <a:ext cx="1464817" cy="31770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4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土地覆盖</a:t>
                </a: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2CF46CEA-2DBE-41B1-B15D-839D5B21E583}"/>
                  </a:ext>
                </a:extLst>
              </p:cNvPr>
              <p:cNvSpPr/>
              <p:nvPr/>
            </p:nvSpPr>
            <p:spPr>
              <a:xfrm>
                <a:off x="2916183" y="4932105"/>
                <a:ext cx="1464816" cy="33929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4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森林覆盖度</a:t>
                </a: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85530F4B-519F-49C3-857B-0E992921ED39}"/>
                  </a:ext>
                </a:extLst>
              </p:cNvPr>
              <p:cNvSpPr/>
              <p:nvPr/>
            </p:nvSpPr>
            <p:spPr>
              <a:xfrm>
                <a:off x="2921878" y="4515821"/>
                <a:ext cx="1464816" cy="31770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4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积雪覆盖度</a:t>
                </a: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F55CFA13-95CA-4288-9C30-08A36C3662B4}"/>
                  </a:ext>
                </a:extLst>
              </p:cNvPr>
              <p:cNvSpPr/>
              <p:nvPr/>
            </p:nvSpPr>
            <p:spPr>
              <a:xfrm>
                <a:off x="2921878" y="4035950"/>
                <a:ext cx="1464816" cy="33893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4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植被生产力</a:t>
                </a: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95A1F8B5-6FC2-4D43-83B8-5BCEA714AAF0}"/>
                  </a:ext>
                </a:extLst>
              </p:cNvPr>
              <p:cNvSpPr/>
              <p:nvPr/>
            </p:nvSpPr>
            <p:spPr>
              <a:xfrm>
                <a:off x="527312" y="1701455"/>
                <a:ext cx="7617041" cy="149539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60823DD0-4CA3-437D-B94B-B3AD3C631FA3}"/>
                  </a:ext>
                </a:extLst>
              </p:cNvPr>
              <p:cNvSpPr/>
              <p:nvPr/>
            </p:nvSpPr>
            <p:spPr>
              <a:xfrm>
                <a:off x="527311" y="3421797"/>
                <a:ext cx="7617041" cy="18781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47EA9911-0D9E-405E-A547-7A6D6BDF76D0}"/>
                  </a:ext>
                </a:extLst>
              </p:cNvPr>
              <p:cNvSpPr/>
              <p:nvPr/>
            </p:nvSpPr>
            <p:spPr>
              <a:xfrm>
                <a:off x="527311" y="5399250"/>
                <a:ext cx="7617041" cy="72311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基于遥感再分析方法的时空连续多参数数据集</a:t>
                </a: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77B96A18-F145-4208-8672-0D806BAABFE2}"/>
                  </a:ext>
                </a:extLst>
              </p:cNvPr>
              <p:cNvSpPr/>
              <p:nvPr/>
            </p:nvSpPr>
            <p:spPr>
              <a:xfrm>
                <a:off x="630795" y="570399"/>
                <a:ext cx="1034008" cy="2436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5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LEVEL 0</a:t>
                </a:r>
                <a:r>
                  <a:rPr lang="en-US" altLang="zh-CN" sz="105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r>
                  <a:rPr lang="zh-CN" altLang="en-US" sz="105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产品</a:t>
                </a: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DEA3CFA9-8B10-4CF0-A927-91B5E2CFF52E}"/>
                  </a:ext>
                </a:extLst>
              </p:cNvPr>
              <p:cNvSpPr/>
              <p:nvPr/>
            </p:nvSpPr>
            <p:spPr>
              <a:xfrm>
                <a:off x="630795" y="2327348"/>
                <a:ext cx="1034008" cy="2436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5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LEVEL 1</a:t>
                </a:r>
                <a:r>
                  <a:rPr lang="en-US" altLang="zh-CN" sz="105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r>
                  <a:rPr lang="zh-CN" altLang="en-US" sz="105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产品</a:t>
                </a: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5051212B-3CFC-43C6-A105-A6735FA261E2}"/>
                  </a:ext>
                </a:extLst>
              </p:cNvPr>
              <p:cNvSpPr/>
              <p:nvPr/>
            </p:nvSpPr>
            <p:spPr>
              <a:xfrm>
                <a:off x="630795" y="5027793"/>
                <a:ext cx="1034008" cy="2436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5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LEVEL 2</a:t>
                </a:r>
                <a:r>
                  <a:rPr lang="en-US" altLang="zh-CN" sz="105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r>
                  <a:rPr lang="zh-CN" altLang="en-US" sz="105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产品</a:t>
                </a: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250A36C1-77E6-4046-BC05-26B82013AEA1}"/>
                  </a:ext>
                </a:extLst>
              </p:cNvPr>
              <p:cNvSpPr/>
              <p:nvPr/>
            </p:nvSpPr>
            <p:spPr>
              <a:xfrm>
                <a:off x="630795" y="5542428"/>
                <a:ext cx="1034008" cy="2436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5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LEVEL 3</a:t>
                </a:r>
                <a:r>
                  <a:rPr lang="en-US" altLang="zh-CN" sz="105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r>
                  <a:rPr lang="zh-CN" altLang="en-US" sz="105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产品</a:t>
                </a:r>
              </a:p>
            </p:txBody>
          </p:sp>
          <p:cxnSp>
            <p:nvCxnSpPr>
              <p:cNvPr id="33" name="直接箭头连接符 32">
                <a:extLst>
                  <a:ext uri="{FF2B5EF4-FFF2-40B4-BE49-F238E27FC236}">
                    <a16:creationId xmlns:a16="http://schemas.microsoft.com/office/drawing/2014/main" id="{FA038728-6BD9-464B-A3B4-12EE16308915}"/>
                  </a:ext>
                </a:extLst>
              </p:cNvPr>
              <p:cNvCxnSpPr>
                <a:stCxn id="8" idx="2"/>
                <a:endCxn id="9" idx="0"/>
              </p:cNvCxnSpPr>
              <p:nvPr/>
            </p:nvCxnSpPr>
            <p:spPr>
              <a:xfrm>
                <a:off x="3696069" y="646151"/>
                <a:ext cx="0" cy="2436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连接符: 肘形 33">
                <a:extLst>
                  <a:ext uri="{FF2B5EF4-FFF2-40B4-BE49-F238E27FC236}">
                    <a16:creationId xmlns:a16="http://schemas.microsoft.com/office/drawing/2014/main" id="{2CCBF9A0-87D7-4A5F-A0D3-06154114C98C}"/>
                  </a:ext>
                </a:extLst>
              </p:cNvPr>
              <p:cNvCxnSpPr>
                <a:stCxn id="9" idx="3"/>
                <a:endCxn id="17" idx="0"/>
              </p:cNvCxnSpPr>
              <p:nvPr/>
            </p:nvCxnSpPr>
            <p:spPr>
              <a:xfrm>
                <a:off x="4517253" y="1085066"/>
                <a:ext cx="2739909" cy="2398879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连接符: 肘形 34">
                <a:extLst>
                  <a:ext uri="{FF2B5EF4-FFF2-40B4-BE49-F238E27FC236}">
                    <a16:creationId xmlns:a16="http://schemas.microsoft.com/office/drawing/2014/main" id="{9D4050D1-08B0-462A-9062-D4987B0FD839}"/>
                  </a:ext>
                </a:extLst>
              </p:cNvPr>
              <p:cNvCxnSpPr>
                <a:stCxn id="9" idx="2"/>
                <a:endCxn id="10" idx="0"/>
              </p:cNvCxnSpPr>
              <p:nvPr/>
            </p:nvCxnSpPr>
            <p:spPr>
              <a:xfrm rot="5400000">
                <a:off x="2759009" y="838676"/>
                <a:ext cx="495362" cy="1378759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连接符: 肘形 35">
                <a:extLst>
                  <a:ext uri="{FF2B5EF4-FFF2-40B4-BE49-F238E27FC236}">
                    <a16:creationId xmlns:a16="http://schemas.microsoft.com/office/drawing/2014/main" id="{FBFF3687-BFC2-4CE9-8156-D99940DDD728}"/>
                  </a:ext>
                </a:extLst>
              </p:cNvPr>
              <p:cNvCxnSpPr>
                <a:stCxn id="9" idx="2"/>
                <a:endCxn id="11" idx="0"/>
              </p:cNvCxnSpPr>
              <p:nvPr/>
            </p:nvCxnSpPr>
            <p:spPr>
              <a:xfrm rot="16200000" flipH="1">
                <a:off x="4098402" y="878041"/>
                <a:ext cx="495362" cy="1300028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箭头连接符 36">
                <a:extLst>
                  <a:ext uri="{FF2B5EF4-FFF2-40B4-BE49-F238E27FC236}">
                    <a16:creationId xmlns:a16="http://schemas.microsoft.com/office/drawing/2014/main" id="{EF40BF61-DEC0-4647-B3B7-77FBF6680F2D}"/>
                  </a:ext>
                </a:extLst>
              </p:cNvPr>
              <p:cNvCxnSpPr>
                <a:stCxn id="10" idx="2"/>
              </p:cNvCxnSpPr>
              <p:nvPr/>
            </p:nvCxnSpPr>
            <p:spPr>
              <a:xfrm>
                <a:off x="2317310" y="2166353"/>
                <a:ext cx="0" cy="11183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连接符: 肘形 37">
                <a:extLst>
                  <a:ext uri="{FF2B5EF4-FFF2-40B4-BE49-F238E27FC236}">
                    <a16:creationId xmlns:a16="http://schemas.microsoft.com/office/drawing/2014/main" id="{51480460-AC69-4B74-A46A-C58DB1B9CC85}"/>
                  </a:ext>
                </a:extLst>
              </p:cNvPr>
              <p:cNvCxnSpPr>
                <a:stCxn id="10" idx="2"/>
                <a:endCxn id="5" idx="1"/>
              </p:cNvCxnSpPr>
              <p:nvPr/>
            </p:nvCxnSpPr>
            <p:spPr>
              <a:xfrm rot="16200000" flipH="1">
                <a:off x="2332290" y="2151373"/>
                <a:ext cx="587944" cy="617904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箭头连接符 38">
                <a:extLst>
                  <a:ext uri="{FF2B5EF4-FFF2-40B4-BE49-F238E27FC236}">
                    <a16:creationId xmlns:a16="http://schemas.microsoft.com/office/drawing/2014/main" id="{BFAE808F-262B-4C01-8AF6-728D41FDA776}"/>
                  </a:ext>
                </a:extLst>
              </p:cNvPr>
              <p:cNvCxnSpPr>
                <a:cxnSpLocks/>
                <a:stCxn id="11" idx="3"/>
              </p:cNvCxnSpPr>
              <p:nvPr/>
            </p:nvCxnSpPr>
            <p:spPr>
              <a:xfrm>
                <a:off x="5812842" y="1971045"/>
                <a:ext cx="145377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>
                <a:extLst>
                  <a:ext uri="{FF2B5EF4-FFF2-40B4-BE49-F238E27FC236}">
                    <a16:creationId xmlns:a16="http://schemas.microsoft.com/office/drawing/2014/main" id="{EC3ED9FC-C12B-46B5-BA5D-ED5AA1C7F0E7}"/>
                  </a:ext>
                </a:extLst>
              </p:cNvPr>
              <p:cNvCxnSpPr>
                <a:cxnSpLocks/>
                <a:endCxn id="15" idx="0"/>
              </p:cNvCxnSpPr>
              <p:nvPr/>
            </p:nvCxnSpPr>
            <p:spPr>
              <a:xfrm>
                <a:off x="3667622" y="3141155"/>
                <a:ext cx="0" cy="3460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>
                <a:extLst>
                  <a:ext uri="{FF2B5EF4-FFF2-40B4-BE49-F238E27FC236}">
                    <a16:creationId xmlns:a16="http://schemas.microsoft.com/office/drawing/2014/main" id="{037EE159-A88A-4F19-9B94-418DC5337BCA}"/>
                  </a:ext>
                </a:extLst>
              </p:cNvPr>
              <p:cNvCxnSpPr>
                <a:stCxn id="16" idx="2"/>
                <a:endCxn id="18" idx="0"/>
              </p:cNvCxnSpPr>
              <p:nvPr/>
            </p:nvCxnSpPr>
            <p:spPr>
              <a:xfrm>
                <a:off x="5462392" y="3877792"/>
                <a:ext cx="0" cy="55657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41">
                <a:extLst>
                  <a:ext uri="{FF2B5EF4-FFF2-40B4-BE49-F238E27FC236}">
                    <a16:creationId xmlns:a16="http://schemas.microsoft.com/office/drawing/2014/main" id="{8F2AF5D7-52FB-4FE9-BA0D-94161F451720}"/>
                  </a:ext>
                </a:extLst>
              </p:cNvPr>
              <p:cNvCxnSpPr>
                <a:stCxn id="17" idx="2"/>
                <a:endCxn id="19" idx="0"/>
              </p:cNvCxnSpPr>
              <p:nvPr/>
            </p:nvCxnSpPr>
            <p:spPr>
              <a:xfrm>
                <a:off x="7257162" y="3874562"/>
                <a:ext cx="0" cy="5598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连接符: 肘形 42">
                <a:extLst>
                  <a:ext uri="{FF2B5EF4-FFF2-40B4-BE49-F238E27FC236}">
                    <a16:creationId xmlns:a16="http://schemas.microsoft.com/office/drawing/2014/main" id="{E1501C6A-3AF5-41C5-BAB3-76FA364C61B9}"/>
                  </a:ext>
                </a:extLst>
              </p:cNvPr>
              <p:cNvCxnSpPr>
                <a:cxnSpLocks/>
                <a:stCxn id="16" idx="2"/>
              </p:cNvCxnSpPr>
              <p:nvPr/>
            </p:nvCxnSpPr>
            <p:spPr>
              <a:xfrm rot="16200000" flipH="1">
                <a:off x="6280218" y="3059966"/>
                <a:ext cx="168568" cy="1804220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箭头连接符 43">
                <a:extLst>
                  <a:ext uri="{FF2B5EF4-FFF2-40B4-BE49-F238E27FC236}">
                    <a16:creationId xmlns:a16="http://schemas.microsoft.com/office/drawing/2014/main" id="{BB02F9EA-BEDD-4AD6-BC83-D7F6B38BAF1E}"/>
                  </a:ext>
                </a:extLst>
              </p:cNvPr>
              <p:cNvCxnSpPr>
                <a:stCxn id="19" idx="1"/>
                <a:endCxn id="18" idx="3"/>
              </p:cNvCxnSpPr>
              <p:nvPr/>
            </p:nvCxnSpPr>
            <p:spPr>
              <a:xfrm flipH="1">
                <a:off x="6194800" y="4629677"/>
                <a:ext cx="329954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箭头连接符 44">
                <a:extLst>
                  <a:ext uri="{FF2B5EF4-FFF2-40B4-BE49-F238E27FC236}">
                    <a16:creationId xmlns:a16="http://schemas.microsoft.com/office/drawing/2014/main" id="{44619FB8-98E4-4335-8BC5-1EA84DAB11D5}"/>
                  </a:ext>
                </a:extLst>
              </p:cNvPr>
              <p:cNvCxnSpPr>
                <a:stCxn id="11" idx="1"/>
                <a:endCxn id="10" idx="3"/>
              </p:cNvCxnSpPr>
              <p:nvPr/>
            </p:nvCxnSpPr>
            <p:spPr>
              <a:xfrm flipH="1">
                <a:off x="3049718" y="1971045"/>
                <a:ext cx="112963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>
                <a:extLst>
                  <a:ext uri="{FF2B5EF4-FFF2-40B4-BE49-F238E27FC236}">
                    <a16:creationId xmlns:a16="http://schemas.microsoft.com/office/drawing/2014/main" id="{0F569BB0-3E04-444D-82FE-8CB8E689F2D0}"/>
                  </a:ext>
                </a:extLst>
              </p:cNvPr>
              <p:cNvCxnSpPr>
                <a:cxnSpLocks/>
                <a:stCxn id="5" idx="2"/>
              </p:cNvCxnSpPr>
              <p:nvPr/>
            </p:nvCxnSpPr>
            <p:spPr>
              <a:xfrm>
                <a:off x="3667622" y="2949605"/>
                <a:ext cx="0" cy="3351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连接符: 肘形 46">
                <a:extLst>
                  <a:ext uri="{FF2B5EF4-FFF2-40B4-BE49-F238E27FC236}">
                    <a16:creationId xmlns:a16="http://schemas.microsoft.com/office/drawing/2014/main" id="{7D176EB5-9BFF-4DE6-9D72-CAAD37DE6E1A}"/>
                  </a:ext>
                </a:extLst>
              </p:cNvPr>
              <p:cNvCxnSpPr>
                <a:endCxn id="14" idx="0"/>
              </p:cNvCxnSpPr>
              <p:nvPr/>
            </p:nvCxnSpPr>
            <p:spPr>
              <a:xfrm rot="10800000" flipV="1">
                <a:off x="1584902" y="3141154"/>
                <a:ext cx="2082720" cy="346021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连接符: 肘形 47">
                <a:extLst>
                  <a:ext uri="{FF2B5EF4-FFF2-40B4-BE49-F238E27FC236}">
                    <a16:creationId xmlns:a16="http://schemas.microsoft.com/office/drawing/2014/main" id="{A2DB29D9-2FEA-4D61-AA2C-FAF5BE255E8C}"/>
                  </a:ext>
                </a:extLst>
              </p:cNvPr>
              <p:cNvCxnSpPr>
                <a:endCxn id="16" idx="0"/>
              </p:cNvCxnSpPr>
              <p:nvPr/>
            </p:nvCxnSpPr>
            <p:spPr>
              <a:xfrm>
                <a:off x="3667622" y="3141154"/>
                <a:ext cx="1794770" cy="346021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箭头连接符 48">
                <a:extLst>
                  <a:ext uri="{FF2B5EF4-FFF2-40B4-BE49-F238E27FC236}">
                    <a16:creationId xmlns:a16="http://schemas.microsoft.com/office/drawing/2014/main" id="{72B6C7E5-1D18-48E3-89D7-B63060818EC2}"/>
                  </a:ext>
                </a:extLst>
              </p:cNvPr>
              <p:cNvCxnSpPr>
                <a:stCxn id="11" idx="2"/>
              </p:cNvCxnSpPr>
              <p:nvPr/>
            </p:nvCxnSpPr>
            <p:spPr>
              <a:xfrm>
                <a:off x="4996097" y="2166353"/>
                <a:ext cx="2937" cy="111838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连接符: 肘形 49">
                <a:extLst>
                  <a:ext uri="{FF2B5EF4-FFF2-40B4-BE49-F238E27FC236}">
                    <a16:creationId xmlns:a16="http://schemas.microsoft.com/office/drawing/2014/main" id="{2A66219A-18C8-4CF0-BC0C-32E9895C5A42}"/>
                  </a:ext>
                </a:extLst>
              </p:cNvPr>
              <p:cNvCxnSpPr>
                <a:stCxn id="11" idx="2"/>
                <a:endCxn id="5" idx="3"/>
              </p:cNvCxnSpPr>
              <p:nvPr/>
            </p:nvCxnSpPr>
            <p:spPr>
              <a:xfrm rot="5400000">
                <a:off x="4404092" y="2162292"/>
                <a:ext cx="587944" cy="596067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23937186-0D87-48DC-B08D-67C15840E470}"/>
                  </a:ext>
                </a:extLst>
              </p:cNvPr>
              <p:cNvSpPr/>
              <p:nvPr/>
            </p:nvSpPr>
            <p:spPr>
              <a:xfrm>
                <a:off x="4733970" y="4956188"/>
                <a:ext cx="1464816" cy="31770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4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地上生物量</a:t>
                </a: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9003B8FA-C278-4D94-8DEF-33B9D0F25758}"/>
                  </a:ext>
                </a:extLst>
              </p:cNvPr>
              <p:cNvSpPr/>
              <p:nvPr/>
            </p:nvSpPr>
            <p:spPr>
              <a:xfrm>
                <a:off x="6524754" y="4944444"/>
                <a:ext cx="1464816" cy="317707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4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土壤水分</a:t>
                </a: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7B081466-C192-48E8-ABE8-4E3B43811234}"/>
                  </a:ext>
                </a:extLst>
              </p:cNvPr>
              <p:cNvSpPr/>
              <p:nvPr/>
            </p:nvSpPr>
            <p:spPr>
              <a:xfrm>
                <a:off x="852493" y="4028796"/>
                <a:ext cx="1464816" cy="33893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4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光合有效辐射比</a:t>
                </a:r>
              </a:p>
            </p:txBody>
          </p:sp>
        </p:grpSp>
      </p:grpSp>
      <p:cxnSp>
        <p:nvCxnSpPr>
          <p:cNvPr id="53" name="连接符: 肘形 52">
            <a:extLst>
              <a:ext uri="{FF2B5EF4-FFF2-40B4-BE49-F238E27FC236}">
                <a16:creationId xmlns:a16="http://schemas.microsoft.com/office/drawing/2014/main" id="{DDB03505-368C-4CEB-AB9C-8510F1F9110D}"/>
              </a:ext>
            </a:extLst>
          </p:cNvPr>
          <p:cNvCxnSpPr>
            <a:cxnSpLocks/>
            <a:stCxn id="16" idx="2"/>
            <a:endCxn id="23" idx="3"/>
          </p:cNvCxnSpPr>
          <p:nvPr/>
        </p:nvCxnSpPr>
        <p:spPr>
          <a:xfrm rot="5400000">
            <a:off x="6030237" y="3912129"/>
            <a:ext cx="327626" cy="107569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FE7F3BED-E7E2-4202-A2F4-446F585C1320}"/>
              </a:ext>
            </a:extLst>
          </p:cNvPr>
          <p:cNvSpPr txBox="1"/>
          <p:nvPr/>
        </p:nvSpPr>
        <p:spPr>
          <a:xfrm>
            <a:off x="9724030" y="4231209"/>
            <a:ext cx="1617260" cy="30777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算法软件业务运行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1750CAE3-FC27-411A-B496-6D6311BC5295}"/>
              </a:ext>
            </a:extLst>
          </p:cNvPr>
          <p:cNvSpPr txBox="1"/>
          <p:nvPr/>
        </p:nvSpPr>
        <p:spPr>
          <a:xfrm>
            <a:off x="9724030" y="4688852"/>
            <a:ext cx="161726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算法成熟、软件未部署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6A33023D-648D-459C-AB7B-239DB2960C1A}"/>
              </a:ext>
            </a:extLst>
          </p:cNvPr>
          <p:cNvSpPr txBox="1"/>
          <p:nvPr/>
        </p:nvSpPr>
        <p:spPr>
          <a:xfrm>
            <a:off x="9724030" y="5327987"/>
            <a:ext cx="161726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算法尚在测试中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3579A5C-7F49-49D4-B424-56F186B82BDC}"/>
              </a:ext>
            </a:extLst>
          </p:cNvPr>
          <p:cNvSpPr txBox="1"/>
          <p:nvPr/>
        </p:nvSpPr>
        <p:spPr>
          <a:xfrm>
            <a:off x="9724030" y="3830170"/>
            <a:ext cx="133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产品状态</a:t>
            </a:r>
          </a:p>
        </p:txBody>
      </p: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3AC19782-26A0-43EC-9EFA-7A72E9716037}"/>
              </a:ext>
            </a:extLst>
          </p:cNvPr>
          <p:cNvCxnSpPr>
            <a:stCxn id="14" idx="2"/>
            <a:endCxn id="60" idx="0"/>
          </p:cNvCxnSpPr>
          <p:nvPr/>
        </p:nvCxnSpPr>
        <p:spPr>
          <a:xfrm flipH="1">
            <a:off x="2854408" y="4286166"/>
            <a:ext cx="1" cy="1510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D74EE157-2620-4481-BFFE-23409A428613}"/>
              </a:ext>
            </a:extLst>
          </p:cNvPr>
          <p:cNvSpPr txBox="1"/>
          <p:nvPr/>
        </p:nvSpPr>
        <p:spPr>
          <a:xfrm>
            <a:off x="9706938" y="1501999"/>
            <a:ext cx="2153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新增三个可业务运行产品：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云和阴影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气溶胶光学厚度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土壤水分</a:t>
            </a:r>
          </a:p>
        </p:txBody>
      </p:sp>
    </p:spTree>
    <p:extLst>
      <p:ext uri="{BB962C8B-B14F-4D97-AF65-F5344CB8AC3E}">
        <p14:creationId xmlns:p14="http://schemas.microsoft.com/office/powerpoint/2010/main" val="4151396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AA36404-2A82-4CA9-A35F-FB5DDF786CF4}"/>
              </a:ext>
            </a:extLst>
          </p:cNvPr>
          <p:cNvSpPr txBox="1">
            <a:spLocks/>
          </p:cNvSpPr>
          <p:nvPr/>
        </p:nvSpPr>
        <p:spPr>
          <a:xfrm>
            <a:off x="135333" y="34281"/>
            <a:ext cx="2891839" cy="450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数据产品说明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0D66F8B-D1C7-4C59-88C9-7976853C0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69766"/>
              </p:ext>
            </p:extLst>
          </p:nvPr>
        </p:nvGraphicFramePr>
        <p:xfrm>
          <a:off x="2588629" y="84396"/>
          <a:ext cx="9468038" cy="668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164">
                  <a:extLst>
                    <a:ext uri="{9D8B030D-6E8A-4147-A177-3AD203B41FA5}">
                      <a16:colId xmlns:a16="http://schemas.microsoft.com/office/drawing/2014/main" val="3911259808"/>
                    </a:ext>
                  </a:extLst>
                </a:gridCol>
                <a:gridCol w="1456931">
                  <a:extLst>
                    <a:ext uri="{9D8B030D-6E8A-4147-A177-3AD203B41FA5}">
                      <a16:colId xmlns:a16="http://schemas.microsoft.com/office/drawing/2014/main" val="2671625089"/>
                    </a:ext>
                  </a:extLst>
                </a:gridCol>
                <a:gridCol w="1458765">
                  <a:extLst>
                    <a:ext uri="{9D8B030D-6E8A-4147-A177-3AD203B41FA5}">
                      <a16:colId xmlns:a16="http://schemas.microsoft.com/office/drawing/2014/main" val="439625867"/>
                    </a:ext>
                  </a:extLst>
                </a:gridCol>
                <a:gridCol w="1472148">
                  <a:extLst>
                    <a:ext uri="{9D8B030D-6E8A-4147-A177-3AD203B41FA5}">
                      <a16:colId xmlns:a16="http://schemas.microsoft.com/office/drawing/2014/main" val="4242302298"/>
                    </a:ext>
                  </a:extLst>
                </a:gridCol>
                <a:gridCol w="1527515">
                  <a:extLst>
                    <a:ext uri="{9D8B030D-6E8A-4147-A177-3AD203B41FA5}">
                      <a16:colId xmlns:a16="http://schemas.microsoft.com/office/drawing/2014/main" val="3476868345"/>
                    </a:ext>
                  </a:extLst>
                </a:gridCol>
                <a:gridCol w="1527515">
                  <a:extLst>
                    <a:ext uri="{9D8B030D-6E8A-4147-A177-3AD203B41FA5}">
                      <a16:colId xmlns:a16="http://schemas.microsoft.com/office/drawing/2014/main" val="3301246342"/>
                    </a:ext>
                  </a:extLst>
                </a:gridCol>
              </a:tblGrid>
              <a:tr h="37309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数据产品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数据类型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有效范围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填充值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饱和值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比例因子</a:t>
                      </a:r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2606435195"/>
                  </a:ext>
                </a:extLst>
              </a:tr>
              <a:tr h="5741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地表反射率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SR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Int16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0 - 10000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-9999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/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0.0001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3008239395"/>
                  </a:ext>
                </a:extLst>
              </a:tr>
              <a:tr h="5741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云掩膜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Int8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0,1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255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/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/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1846124111"/>
                  </a:ext>
                </a:extLst>
              </a:tr>
              <a:tr h="5741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地表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反照率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Albedo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Int16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0 - 1000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-9999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1000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0.001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1135736740"/>
                  </a:ext>
                </a:extLst>
              </a:tr>
              <a:tr h="5741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归一化植被指数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NDVI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Int16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-10000 - 10000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-9999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20000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0.0001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1019444757"/>
                  </a:ext>
                </a:extLst>
              </a:tr>
              <a:tr h="5741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植被覆盖度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FVC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Int8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0 - 100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255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255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0.01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3020301224"/>
                  </a:ext>
                </a:extLst>
              </a:tr>
              <a:tr h="5741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叶面积指数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LAI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Int8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0 - 100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255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/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0.1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544668443"/>
                  </a:ext>
                </a:extLst>
              </a:tr>
              <a:tr h="5741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光和有效辐射比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FPAR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Int8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0 - 100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255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/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0.01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1074610437"/>
                  </a:ext>
                </a:extLst>
              </a:tr>
              <a:tr h="5741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总初级生产力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GPP(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旧版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Int16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0 - 30000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-9999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/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0.001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2252714687"/>
                  </a:ext>
                </a:extLst>
              </a:tr>
              <a:tr h="5741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总初级生产力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GPP(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新版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Int16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1-65535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/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0.01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41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净辐射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NR(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新版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v1)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Int16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-10000 - 10000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-9999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10000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0.1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2269043794"/>
                  </a:ext>
                </a:extLst>
              </a:tr>
              <a:tr h="5741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蒸散发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ET(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新版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v1)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Int16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-10000 - 10000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-9999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10000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0.1</a:t>
                      </a:r>
                      <a:endParaRPr lang="zh-CN" altLang="en-US" sz="1400" dirty="0"/>
                    </a:p>
                  </a:txBody>
                  <a:tcPr marT="72000" marB="72000" anchor="ctr"/>
                </a:tc>
                <a:extLst>
                  <a:ext uri="{0D108BD9-81ED-4DB2-BD59-A6C34878D82A}">
                    <a16:rowId xmlns:a16="http://schemas.microsoft.com/office/drawing/2014/main" val="2559326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088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2698</TotalTime>
  <Words>1555</Words>
  <Application>Microsoft Office PowerPoint</Application>
  <PresentationFormat>宽屏</PresentationFormat>
  <Paragraphs>446</Paragraphs>
  <Slides>18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华文中宋</vt:lpstr>
      <vt:lpstr>宋体</vt:lpstr>
      <vt:lpstr>微软雅黑</vt:lpstr>
      <vt:lpstr>Arial</vt:lpstr>
      <vt:lpstr>Calibri</vt:lpstr>
      <vt:lpstr>Calibri Light</vt:lpstr>
      <vt:lpstr>Cambria</vt:lpstr>
      <vt:lpstr>Times New Roman</vt:lpstr>
      <vt:lpstr>Wingdings</vt:lpstr>
      <vt:lpstr>Office 主题</vt:lpstr>
      <vt:lpstr>Hi-GLASS 系统建设及产品进度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清 尘</dc:creator>
  <cp:lastModifiedBy>Yichuan Ma</cp:lastModifiedBy>
  <cp:revision>143</cp:revision>
  <dcterms:created xsi:type="dcterms:W3CDTF">2020-11-12T12:56:27Z</dcterms:created>
  <dcterms:modified xsi:type="dcterms:W3CDTF">2022-05-13T12:10:08Z</dcterms:modified>
</cp:coreProperties>
</file>